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585" r:id="rId2"/>
    <p:sldId id="599" r:id="rId3"/>
    <p:sldId id="474" r:id="rId4"/>
    <p:sldId id="476" r:id="rId5"/>
    <p:sldId id="475" r:id="rId6"/>
    <p:sldId id="472" r:id="rId7"/>
    <p:sldId id="479" r:id="rId8"/>
    <p:sldId id="480" r:id="rId9"/>
    <p:sldId id="477" r:id="rId10"/>
    <p:sldId id="478" r:id="rId11"/>
    <p:sldId id="623" r:id="rId12"/>
    <p:sldId id="600" r:id="rId13"/>
    <p:sldId id="601" r:id="rId14"/>
    <p:sldId id="602" r:id="rId15"/>
    <p:sldId id="603" r:id="rId16"/>
    <p:sldId id="544" r:id="rId17"/>
    <p:sldId id="545" r:id="rId18"/>
    <p:sldId id="586" r:id="rId19"/>
    <p:sldId id="587" r:id="rId20"/>
    <p:sldId id="588" r:id="rId21"/>
    <p:sldId id="589" r:id="rId22"/>
    <p:sldId id="590" r:id="rId23"/>
    <p:sldId id="632" r:id="rId24"/>
    <p:sldId id="633" r:id="rId25"/>
    <p:sldId id="634" r:id="rId26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1677" y="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695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DF4DA36-809F-413D-B33D-F82521DFBC9A}" type="datetimeFigureOut">
              <a:rPr lang="ar-JO" smtClean="0"/>
              <a:pPr/>
              <a:t>21/04/1439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ADB4134-E1A6-444C-A019-19F4253C8705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3016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5947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449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jahshan.expert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" Target="../slides/slide16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" Target="../slides/slide23.xml"/><Relationship Id="rId5" Type="http://schemas.openxmlformats.org/officeDocument/2006/relationships/slide" Target="../slides/slide1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5" name="Freeform 3"/>
          <p:cNvSpPr>
            <a:spLocks/>
          </p:cNvSpPr>
          <p:nvPr userDrawn="1"/>
        </p:nvSpPr>
        <p:spPr bwMode="hidden">
          <a:xfrm>
            <a:off x="0" y="1287810"/>
            <a:ext cx="9144000" cy="5570191"/>
          </a:xfrm>
          <a:custGeom>
            <a:avLst/>
            <a:gdLst/>
            <a:ahLst/>
            <a:cxnLst>
              <a:cxn ang="0">
                <a:pos x="0" y="3159"/>
              </a:cxn>
              <a:cxn ang="0">
                <a:pos x="5184" y="3159"/>
              </a:cxn>
              <a:cxn ang="0">
                <a:pos x="5184" y="0"/>
              </a:cxn>
              <a:cxn ang="0">
                <a:pos x="0" y="0"/>
              </a:cxn>
              <a:cxn ang="0">
                <a:pos x="0" y="3159"/>
              </a:cxn>
              <a:cxn ang="0">
                <a:pos x="0" y="3159"/>
              </a:cxn>
            </a:cxnLst>
            <a:rect l="0" t="0" r="r" b="b"/>
            <a:pathLst>
              <a:path w="5184" h="3159">
                <a:moveTo>
                  <a:pt x="0" y="3159"/>
                </a:moveTo>
                <a:lnTo>
                  <a:pt x="5184" y="3159"/>
                </a:lnTo>
                <a:lnTo>
                  <a:pt x="5184" y="0"/>
                </a:lnTo>
                <a:lnTo>
                  <a:pt x="0" y="0"/>
                </a:lnTo>
                <a:lnTo>
                  <a:pt x="0" y="3159"/>
                </a:lnTo>
                <a:lnTo>
                  <a:pt x="0" y="315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53958" name="Freeform 6"/>
          <p:cNvSpPr>
            <a:spLocks/>
          </p:cNvSpPr>
          <p:nvPr userDrawn="1"/>
        </p:nvSpPr>
        <p:spPr bwMode="ltGray">
          <a:xfrm>
            <a:off x="35496" y="-511354"/>
            <a:ext cx="19050" cy="1103313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695"/>
              </a:cxn>
              <a:cxn ang="0">
                <a:pos x="12" y="695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695">
                <a:moveTo>
                  <a:pt x="12" y="0"/>
                </a:moveTo>
                <a:lnTo>
                  <a:pt x="0" y="0"/>
                </a:lnTo>
                <a:lnTo>
                  <a:pt x="0" y="695"/>
                </a:lnTo>
                <a:lnTo>
                  <a:pt x="12" y="695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53959" name="Freeform 7"/>
          <p:cNvSpPr>
            <a:spLocks/>
          </p:cNvSpPr>
          <p:nvPr userDrawn="1"/>
        </p:nvSpPr>
        <p:spPr bwMode="ltGray">
          <a:xfrm>
            <a:off x="35496" y="2072457"/>
            <a:ext cx="19050" cy="4281488"/>
          </a:xfrm>
          <a:custGeom>
            <a:avLst/>
            <a:gdLst/>
            <a:ahLst/>
            <a:cxnLst>
              <a:cxn ang="0">
                <a:pos x="0" y="2697"/>
              </a:cxn>
              <a:cxn ang="0">
                <a:pos x="12" y="2697"/>
              </a:cxn>
              <a:cxn ang="0">
                <a:pos x="12" y="0"/>
              </a:cxn>
              <a:cxn ang="0">
                <a:pos x="0" y="0"/>
              </a:cxn>
              <a:cxn ang="0">
                <a:pos x="0" y="2697"/>
              </a:cxn>
              <a:cxn ang="0">
                <a:pos x="0" y="2697"/>
              </a:cxn>
            </a:cxnLst>
            <a:rect l="0" t="0" r="r" b="b"/>
            <a:pathLst>
              <a:path w="12" h="2697">
                <a:moveTo>
                  <a:pt x="0" y="2697"/>
                </a:moveTo>
                <a:lnTo>
                  <a:pt x="12" y="2697"/>
                </a:lnTo>
                <a:lnTo>
                  <a:pt x="12" y="0"/>
                </a:lnTo>
                <a:lnTo>
                  <a:pt x="0" y="0"/>
                </a:lnTo>
                <a:lnTo>
                  <a:pt x="0" y="2697"/>
                </a:lnTo>
                <a:lnTo>
                  <a:pt x="0" y="269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53961" name="Freeform 9"/>
          <p:cNvSpPr>
            <a:spLocks/>
          </p:cNvSpPr>
          <p:nvPr userDrawn="1"/>
        </p:nvSpPr>
        <p:spPr bwMode="ltGray">
          <a:xfrm>
            <a:off x="35496" y="1672407"/>
            <a:ext cx="19050" cy="400050"/>
          </a:xfrm>
          <a:custGeom>
            <a:avLst/>
            <a:gdLst/>
            <a:ahLst/>
            <a:cxnLst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0" y="252"/>
              </a:cxn>
            </a:cxnLst>
            <a:rect l="0" t="0" r="r" b="b"/>
            <a:pathLst>
              <a:path w="12" h="252">
                <a:moveTo>
                  <a:pt x="0" y="252"/>
                </a:moveTo>
                <a:lnTo>
                  <a:pt x="12" y="252"/>
                </a:lnTo>
                <a:lnTo>
                  <a:pt x="12" y="0"/>
                </a:lnTo>
                <a:lnTo>
                  <a:pt x="0" y="0"/>
                </a:lnTo>
                <a:lnTo>
                  <a:pt x="0" y="252"/>
                </a:lnTo>
                <a:lnTo>
                  <a:pt x="0" y="25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53962" name="Freeform 10"/>
          <p:cNvSpPr>
            <a:spLocks/>
          </p:cNvSpPr>
          <p:nvPr userDrawn="1"/>
        </p:nvSpPr>
        <p:spPr bwMode="ltGray">
          <a:xfrm>
            <a:off x="35496" y="605607"/>
            <a:ext cx="19050" cy="400050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252">
                <a:moveTo>
                  <a:pt x="12" y="0"/>
                </a:moveTo>
                <a:lnTo>
                  <a:pt x="0" y="0"/>
                </a:lnTo>
                <a:lnTo>
                  <a:pt x="0" y="252"/>
                </a:lnTo>
                <a:lnTo>
                  <a:pt x="12" y="252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53963" name="Freeform 11"/>
          <p:cNvSpPr>
            <a:spLocks/>
          </p:cNvSpPr>
          <p:nvPr userDrawn="1"/>
        </p:nvSpPr>
        <p:spPr bwMode="ltGray">
          <a:xfrm>
            <a:off x="35496" y="1005657"/>
            <a:ext cx="19050" cy="666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0"/>
              </a:cxn>
              <a:cxn ang="0">
                <a:pos x="12" y="420"/>
              </a:cxn>
              <a:cxn ang="0">
                <a:pos x="12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2" h="420">
                <a:moveTo>
                  <a:pt x="0" y="0"/>
                </a:moveTo>
                <a:lnTo>
                  <a:pt x="0" y="420"/>
                </a:lnTo>
                <a:lnTo>
                  <a:pt x="12" y="420"/>
                </a:ln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Freeform 6"/>
          <p:cNvSpPr>
            <a:spLocks/>
          </p:cNvSpPr>
          <p:nvPr userDrawn="1"/>
        </p:nvSpPr>
        <p:spPr bwMode="ltGray">
          <a:xfrm>
            <a:off x="35496" y="-531440"/>
            <a:ext cx="19050" cy="1103313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695"/>
              </a:cxn>
              <a:cxn ang="0">
                <a:pos x="12" y="695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695">
                <a:moveTo>
                  <a:pt x="12" y="0"/>
                </a:moveTo>
                <a:lnTo>
                  <a:pt x="0" y="0"/>
                </a:lnTo>
                <a:lnTo>
                  <a:pt x="0" y="695"/>
                </a:lnTo>
                <a:lnTo>
                  <a:pt x="12" y="695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Freeform 7"/>
          <p:cNvSpPr>
            <a:spLocks/>
          </p:cNvSpPr>
          <p:nvPr userDrawn="1"/>
        </p:nvSpPr>
        <p:spPr bwMode="ltGray">
          <a:xfrm>
            <a:off x="35496" y="2038723"/>
            <a:ext cx="19050" cy="4281488"/>
          </a:xfrm>
          <a:custGeom>
            <a:avLst/>
            <a:gdLst/>
            <a:ahLst/>
            <a:cxnLst>
              <a:cxn ang="0">
                <a:pos x="0" y="2697"/>
              </a:cxn>
              <a:cxn ang="0">
                <a:pos x="12" y="2697"/>
              </a:cxn>
              <a:cxn ang="0">
                <a:pos x="12" y="0"/>
              </a:cxn>
              <a:cxn ang="0">
                <a:pos x="0" y="0"/>
              </a:cxn>
              <a:cxn ang="0">
                <a:pos x="0" y="2697"/>
              </a:cxn>
              <a:cxn ang="0">
                <a:pos x="0" y="2697"/>
              </a:cxn>
            </a:cxnLst>
            <a:rect l="0" t="0" r="r" b="b"/>
            <a:pathLst>
              <a:path w="12" h="2697">
                <a:moveTo>
                  <a:pt x="0" y="2697"/>
                </a:moveTo>
                <a:lnTo>
                  <a:pt x="12" y="2697"/>
                </a:lnTo>
                <a:lnTo>
                  <a:pt x="12" y="0"/>
                </a:lnTo>
                <a:lnTo>
                  <a:pt x="0" y="0"/>
                </a:lnTo>
                <a:lnTo>
                  <a:pt x="0" y="2697"/>
                </a:lnTo>
                <a:lnTo>
                  <a:pt x="0" y="269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Freeform 9"/>
          <p:cNvSpPr>
            <a:spLocks/>
          </p:cNvSpPr>
          <p:nvPr userDrawn="1"/>
        </p:nvSpPr>
        <p:spPr bwMode="ltGray">
          <a:xfrm>
            <a:off x="35496" y="1638673"/>
            <a:ext cx="19050" cy="400050"/>
          </a:xfrm>
          <a:custGeom>
            <a:avLst/>
            <a:gdLst/>
            <a:ahLst/>
            <a:cxnLst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0" y="252"/>
              </a:cxn>
            </a:cxnLst>
            <a:rect l="0" t="0" r="r" b="b"/>
            <a:pathLst>
              <a:path w="12" h="252">
                <a:moveTo>
                  <a:pt x="0" y="252"/>
                </a:moveTo>
                <a:lnTo>
                  <a:pt x="12" y="252"/>
                </a:lnTo>
                <a:lnTo>
                  <a:pt x="12" y="0"/>
                </a:lnTo>
                <a:lnTo>
                  <a:pt x="0" y="0"/>
                </a:lnTo>
                <a:lnTo>
                  <a:pt x="0" y="252"/>
                </a:lnTo>
                <a:lnTo>
                  <a:pt x="0" y="25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Freeform 10"/>
          <p:cNvSpPr>
            <a:spLocks/>
          </p:cNvSpPr>
          <p:nvPr userDrawn="1"/>
        </p:nvSpPr>
        <p:spPr bwMode="ltGray">
          <a:xfrm>
            <a:off x="35496" y="571873"/>
            <a:ext cx="19050" cy="400050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252">
                <a:moveTo>
                  <a:pt x="12" y="0"/>
                </a:moveTo>
                <a:lnTo>
                  <a:pt x="0" y="0"/>
                </a:lnTo>
                <a:lnTo>
                  <a:pt x="0" y="252"/>
                </a:lnTo>
                <a:lnTo>
                  <a:pt x="12" y="252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Freeform 11"/>
          <p:cNvSpPr>
            <a:spLocks/>
          </p:cNvSpPr>
          <p:nvPr userDrawn="1"/>
        </p:nvSpPr>
        <p:spPr bwMode="ltGray">
          <a:xfrm>
            <a:off x="35496" y="971923"/>
            <a:ext cx="19050" cy="666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0"/>
              </a:cxn>
              <a:cxn ang="0">
                <a:pos x="12" y="420"/>
              </a:cxn>
              <a:cxn ang="0">
                <a:pos x="12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2" h="420">
                <a:moveTo>
                  <a:pt x="0" y="0"/>
                </a:moveTo>
                <a:lnTo>
                  <a:pt x="0" y="420"/>
                </a:lnTo>
                <a:lnTo>
                  <a:pt x="12" y="420"/>
                </a:ln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Freeform 6"/>
          <p:cNvSpPr>
            <a:spLocks/>
          </p:cNvSpPr>
          <p:nvPr userDrawn="1"/>
        </p:nvSpPr>
        <p:spPr bwMode="ltGray">
          <a:xfrm>
            <a:off x="107504" y="-531440"/>
            <a:ext cx="19050" cy="1103313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695"/>
              </a:cxn>
              <a:cxn ang="0">
                <a:pos x="12" y="695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695">
                <a:moveTo>
                  <a:pt x="12" y="0"/>
                </a:moveTo>
                <a:lnTo>
                  <a:pt x="0" y="0"/>
                </a:lnTo>
                <a:lnTo>
                  <a:pt x="0" y="695"/>
                </a:lnTo>
                <a:lnTo>
                  <a:pt x="12" y="695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1" name="Freeform 7"/>
          <p:cNvSpPr>
            <a:spLocks/>
          </p:cNvSpPr>
          <p:nvPr userDrawn="1"/>
        </p:nvSpPr>
        <p:spPr bwMode="ltGray">
          <a:xfrm>
            <a:off x="107504" y="2038723"/>
            <a:ext cx="19050" cy="4281488"/>
          </a:xfrm>
          <a:custGeom>
            <a:avLst/>
            <a:gdLst/>
            <a:ahLst/>
            <a:cxnLst>
              <a:cxn ang="0">
                <a:pos x="0" y="2697"/>
              </a:cxn>
              <a:cxn ang="0">
                <a:pos x="12" y="2697"/>
              </a:cxn>
              <a:cxn ang="0">
                <a:pos x="12" y="0"/>
              </a:cxn>
              <a:cxn ang="0">
                <a:pos x="0" y="0"/>
              </a:cxn>
              <a:cxn ang="0">
                <a:pos x="0" y="2697"/>
              </a:cxn>
              <a:cxn ang="0">
                <a:pos x="0" y="2697"/>
              </a:cxn>
            </a:cxnLst>
            <a:rect l="0" t="0" r="r" b="b"/>
            <a:pathLst>
              <a:path w="12" h="2697">
                <a:moveTo>
                  <a:pt x="0" y="2697"/>
                </a:moveTo>
                <a:lnTo>
                  <a:pt x="12" y="2697"/>
                </a:lnTo>
                <a:lnTo>
                  <a:pt x="12" y="0"/>
                </a:lnTo>
                <a:lnTo>
                  <a:pt x="0" y="0"/>
                </a:lnTo>
                <a:lnTo>
                  <a:pt x="0" y="2697"/>
                </a:lnTo>
                <a:lnTo>
                  <a:pt x="0" y="269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Freeform 9"/>
          <p:cNvSpPr>
            <a:spLocks/>
          </p:cNvSpPr>
          <p:nvPr userDrawn="1"/>
        </p:nvSpPr>
        <p:spPr bwMode="ltGray">
          <a:xfrm>
            <a:off x="107504" y="1638673"/>
            <a:ext cx="19050" cy="400050"/>
          </a:xfrm>
          <a:custGeom>
            <a:avLst/>
            <a:gdLst/>
            <a:ahLst/>
            <a:cxnLst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0" y="252"/>
              </a:cxn>
            </a:cxnLst>
            <a:rect l="0" t="0" r="r" b="b"/>
            <a:pathLst>
              <a:path w="12" h="252">
                <a:moveTo>
                  <a:pt x="0" y="252"/>
                </a:moveTo>
                <a:lnTo>
                  <a:pt x="12" y="252"/>
                </a:lnTo>
                <a:lnTo>
                  <a:pt x="12" y="0"/>
                </a:lnTo>
                <a:lnTo>
                  <a:pt x="0" y="0"/>
                </a:lnTo>
                <a:lnTo>
                  <a:pt x="0" y="252"/>
                </a:lnTo>
                <a:lnTo>
                  <a:pt x="0" y="25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3" name="Freeform 10"/>
          <p:cNvSpPr>
            <a:spLocks/>
          </p:cNvSpPr>
          <p:nvPr userDrawn="1"/>
        </p:nvSpPr>
        <p:spPr bwMode="ltGray">
          <a:xfrm>
            <a:off x="107504" y="571873"/>
            <a:ext cx="19050" cy="400050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252">
                <a:moveTo>
                  <a:pt x="12" y="0"/>
                </a:moveTo>
                <a:lnTo>
                  <a:pt x="0" y="0"/>
                </a:lnTo>
                <a:lnTo>
                  <a:pt x="0" y="252"/>
                </a:lnTo>
                <a:lnTo>
                  <a:pt x="12" y="252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4" name="Freeform 11"/>
          <p:cNvSpPr>
            <a:spLocks/>
          </p:cNvSpPr>
          <p:nvPr userDrawn="1"/>
        </p:nvSpPr>
        <p:spPr bwMode="ltGray">
          <a:xfrm>
            <a:off x="107504" y="971923"/>
            <a:ext cx="19050" cy="666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0"/>
              </a:cxn>
              <a:cxn ang="0">
                <a:pos x="12" y="420"/>
              </a:cxn>
              <a:cxn ang="0">
                <a:pos x="12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2" h="420">
                <a:moveTo>
                  <a:pt x="0" y="0"/>
                </a:moveTo>
                <a:lnTo>
                  <a:pt x="0" y="420"/>
                </a:lnTo>
                <a:lnTo>
                  <a:pt x="12" y="420"/>
                </a:ln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0" name="Freeform 6"/>
          <p:cNvSpPr>
            <a:spLocks/>
          </p:cNvSpPr>
          <p:nvPr userDrawn="1"/>
        </p:nvSpPr>
        <p:spPr bwMode="ltGray">
          <a:xfrm>
            <a:off x="187896" y="-531440"/>
            <a:ext cx="19050" cy="1103313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695"/>
              </a:cxn>
              <a:cxn ang="0">
                <a:pos x="12" y="695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695">
                <a:moveTo>
                  <a:pt x="12" y="0"/>
                </a:moveTo>
                <a:lnTo>
                  <a:pt x="0" y="0"/>
                </a:lnTo>
                <a:lnTo>
                  <a:pt x="0" y="695"/>
                </a:lnTo>
                <a:lnTo>
                  <a:pt x="12" y="695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1" name="Freeform 7"/>
          <p:cNvSpPr>
            <a:spLocks/>
          </p:cNvSpPr>
          <p:nvPr userDrawn="1"/>
        </p:nvSpPr>
        <p:spPr bwMode="ltGray">
          <a:xfrm>
            <a:off x="187896" y="2038723"/>
            <a:ext cx="19050" cy="4281488"/>
          </a:xfrm>
          <a:custGeom>
            <a:avLst/>
            <a:gdLst/>
            <a:ahLst/>
            <a:cxnLst>
              <a:cxn ang="0">
                <a:pos x="0" y="2697"/>
              </a:cxn>
              <a:cxn ang="0">
                <a:pos x="12" y="2697"/>
              </a:cxn>
              <a:cxn ang="0">
                <a:pos x="12" y="0"/>
              </a:cxn>
              <a:cxn ang="0">
                <a:pos x="0" y="0"/>
              </a:cxn>
              <a:cxn ang="0">
                <a:pos x="0" y="2697"/>
              </a:cxn>
              <a:cxn ang="0">
                <a:pos x="0" y="2697"/>
              </a:cxn>
            </a:cxnLst>
            <a:rect l="0" t="0" r="r" b="b"/>
            <a:pathLst>
              <a:path w="12" h="2697">
                <a:moveTo>
                  <a:pt x="0" y="2697"/>
                </a:moveTo>
                <a:lnTo>
                  <a:pt x="12" y="2697"/>
                </a:lnTo>
                <a:lnTo>
                  <a:pt x="12" y="0"/>
                </a:lnTo>
                <a:lnTo>
                  <a:pt x="0" y="0"/>
                </a:lnTo>
                <a:lnTo>
                  <a:pt x="0" y="2697"/>
                </a:lnTo>
                <a:lnTo>
                  <a:pt x="0" y="269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2" name="Freeform 9"/>
          <p:cNvSpPr>
            <a:spLocks/>
          </p:cNvSpPr>
          <p:nvPr userDrawn="1"/>
        </p:nvSpPr>
        <p:spPr bwMode="ltGray">
          <a:xfrm>
            <a:off x="187896" y="1638673"/>
            <a:ext cx="19050" cy="400050"/>
          </a:xfrm>
          <a:custGeom>
            <a:avLst/>
            <a:gdLst/>
            <a:ahLst/>
            <a:cxnLst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0" y="252"/>
              </a:cxn>
            </a:cxnLst>
            <a:rect l="0" t="0" r="r" b="b"/>
            <a:pathLst>
              <a:path w="12" h="252">
                <a:moveTo>
                  <a:pt x="0" y="252"/>
                </a:moveTo>
                <a:lnTo>
                  <a:pt x="12" y="252"/>
                </a:lnTo>
                <a:lnTo>
                  <a:pt x="12" y="0"/>
                </a:lnTo>
                <a:lnTo>
                  <a:pt x="0" y="0"/>
                </a:lnTo>
                <a:lnTo>
                  <a:pt x="0" y="252"/>
                </a:lnTo>
                <a:lnTo>
                  <a:pt x="0" y="25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3" name="Freeform 10"/>
          <p:cNvSpPr>
            <a:spLocks/>
          </p:cNvSpPr>
          <p:nvPr userDrawn="1"/>
        </p:nvSpPr>
        <p:spPr bwMode="ltGray">
          <a:xfrm>
            <a:off x="187896" y="571873"/>
            <a:ext cx="19050" cy="400050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252">
                <a:moveTo>
                  <a:pt x="12" y="0"/>
                </a:moveTo>
                <a:lnTo>
                  <a:pt x="0" y="0"/>
                </a:lnTo>
                <a:lnTo>
                  <a:pt x="0" y="252"/>
                </a:lnTo>
                <a:lnTo>
                  <a:pt x="12" y="252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4" name="Freeform 11"/>
          <p:cNvSpPr>
            <a:spLocks/>
          </p:cNvSpPr>
          <p:nvPr userDrawn="1"/>
        </p:nvSpPr>
        <p:spPr bwMode="ltGray">
          <a:xfrm>
            <a:off x="187896" y="971923"/>
            <a:ext cx="19050" cy="666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0"/>
              </a:cxn>
              <a:cxn ang="0">
                <a:pos x="12" y="420"/>
              </a:cxn>
              <a:cxn ang="0">
                <a:pos x="12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2" h="420">
                <a:moveTo>
                  <a:pt x="0" y="0"/>
                </a:moveTo>
                <a:lnTo>
                  <a:pt x="0" y="420"/>
                </a:lnTo>
                <a:lnTo>
                  <a:pt x="12" y="420"/>
                </a:ln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5" name="Freeform 8"/>
          <p:cNvSpPr>
            <a:spLocks/>
          </p:cNvSpPr>
          <p:nvPr userDrawn="1"/>
        </p:nvSpPr>
        <p:spPr bwMode="ltGray">
          <a:xfrm>
            <a:off x="1100709" y="1268760"/>
            <a:ext cx="7523163" cy="19050"/>
          </a:xfrm>
          <a:custGeom>
            <a:avLst/>
            <a:gdLst/>
            <a:ahLst/>
            <a:cxnLst>
              <a:cxn ang="0">
                <a:pos x="4724" y="0"/>
              </a:cxn>
              <a:cxn ang="0">
                <a:pos x="0" y="0"/>
              </a:cxn>
              <a:cxn ang="0">
                <a:pos x="0" y="12"/>
              </a:cxn>
              <a:cxn ang="0">
                <a:pos x="4724" y="12"/>
              </a:cxn>
              <a:cxn ang="0">
                <a:pos x="4724" y="0"/>
              </a:cxn>
              <a:cxn ang="0">
                <a:pos x="4724" y="0"/>
              </a:cxn>
            </a:cxnLst>
            <a:rect l="0" t="0" r="r" b="b"/>
            <a:pathLst>
              <a:path w="4724" h="12">
                <a:moveTo>
                  <a:pt x="4724" y="0"/>
                </a:moveTo>
                <a:lnTo>
                  <a:pt x="0" y="0"/>
                </a:lnTo>
                <a:lnTo>
                  <a:pt x="0" y="12"/>
                </a:lnTo>
                <a:lnTo>
                  <a:pt x="4724" y="12"/>
                </a:lnTo>
                <a:lnTo>
                  <a:pt x="4724" y="0"/>
                </a:lnTo>
                <a:lnTo>
                  <a:pt x="4724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7" name="Freeform 13"/>
          <p:cNvSpPr>
            <a:spLocks/>
          </p:cNvSpPr>
          <p:nvPr userDrawn="1"/>
        </p:nvSpPr>
        <p:spPr bwMode="ltGray">
          <a:xfrm>
            <a:off x="700659" y="1268760"/>
            <a:ext cx="400050" cy="19050"/>
          </a:xfrm>
          <a:custGeom>
            <a:avLst/>
            <a:gdLst/>
            <a:ahLst/>
            <a:cxnLst>
              <a:cxn ang="0">
                <a:pos x="251" y="0"/>
              </a:cxn>
              <a:cxn ang="0">
                <a:pos x="0" y="0"/>
              </a:cxn>
              <a:cxn ang="0">
                <a:pos x="0" y="12"/>
              </a:cxn>
              <a:cxn ang="0">
                <a:pos x="251" y="12"/>
              </a:cxn>
              <a:cxn ang="0">
                <a:pos x="251" y="0"/>
              </a:cxn>
              <a:cxn ang="0">
                <a:pos x="251" y="0"/>
              </a:cxn>
            </a:cxnLst>
            <a:rect l="0" t="0" r="r" b="b"/>
            <a:pathLst>
              <a:path w="251" h="12">
                <a:moveTo>
                  <a:pt x="251" y="0"/>
                </a:moveTo>
                <a:lnTo>
                  <a:pt x="0" y="0"/>
                </a:lnTo>
                <a:lnTo>
                  <a:pt x="0" y="12"/>
                </a:lnTo>
                <a:lnTo>
                  <a:pt x="251" y="12"/>
                </a:lnTo>
                <a:lnTo>
                  <a:pt x="251" y="0"/>
                </a:lnTo>
                <a:lnTo>
                  <a:pt x="251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8" name="Freeform 14"/>
          <p:cNvSpPr>
            <a:spLocks/>
          </p:cNvSpPr>
          <p:nvPr userDrawn="1"/>
        </p:nvSpPr>
        <p:spPr bwMode="ltGray">
          <a:xfrm>
            <a:off x="35496" y="1268760"/>
            <a:ext cx="665163" cy="190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"/>
              </a:cxn>
              <a:cxn ang="0">
                <a:pos x="418" y="12"/>
              </a:cxn>
              <a:cxn ang="0">
                <a:pos x="418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8" h="12">
                <a:moveTo>
                  <a:pt x="0" y="0"/>
                </a:moveTo>
                <a:lnTo>
                  <a:pt x="0" y="12"/>
                </a:lnTo>
                <a:lnTo>
                  <a:pt x="418" y="12"/>
                </a:lnTo>
                <a:lnTo>
                  <a:pt x="418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9" name="TextBox 28">
            <a:hlinkClick r:id="rId5" action="ppaction://hlinksldjump"/>
          </p:cNvPr>
          <p:cNvSpPr txBox="1"/>
          <p:nvPr userDrawn="1"/>
        </p:nvSpPr>
        <p:spPr>
          <a:xfrm>
            <a:off x="8620366" y="-2244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B</a:t>
            </a:r>
          </a:p>
        </p:txBody>
      </p:sp>
      <p:sp>
        <p:nvSpPr>
          <p:cNvPr id="36" name="TextBox 35">
            <a:hlinkClick r:id="rId6" action="ppaction://hlinksldjump"/>
          </p:cNvPr>
          <p:cNvSpPr txBox="1"/>
          <p:nvPr userDrawn="1"/>
        </p:nvSpPr>
        <p:spPr>
          <a:xfrm>
            <a:off x="8634977" y="717650"/>
            <a:ext cx="338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</a:t>
            </a:r>
          </a:p>
        </p:txBody>
      </p:sp>
      <p:sp>
        <p:nvSpPr>
          <p:cNvPr id="39" name="TextBox 38">
            <a:hlinkClick r:id="rId7" action="ppaction://hlinksldjump"/>
          </p:cNvPr>
          <p:cNvSpPr txBox="1"/>
          <p:nvPr userDrawn="1"/>
        </p:nvSpPr>
        <p:spPr>
          <a:xfrm>
            <a:off x="8620366" y="346884"/>
            <a:ext cx="338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7ED2A17-31F5-478D-9727-2586DB916780}"/>
              </a:ext>
            </a:extLst>
          </p:cNvPr>
          <p:cNvSpPr/>
          <p:nvPr userDrawn="1"/>
        </p:nvSpPr>
        <p:spPr>
          <a:xfrm>
            <a:off x="6560664" y="6482194"/>
            <a:ext cx="21270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0"/>
            <a:r>
              <a:rPr lang="en-US" sz="1800" b="1" spc="5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ial Narrow" panose="020B0606020202030204" pitchFamily="34" charset="0"/>
                <a:hlinkClick r:id="rId8"/>
              </a:rPr>
              <a:t>www.jahshan.expert</a:t>
            </a:r>
            <a:endParaRPr lang="en-US" sz="1800" b="1" spc="5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chemeClr val="tx1"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Arial Narrow" panose="020B0606020202030204" pitchFamily="34" charset="0"/>
            </a:endParaRPr>
          </a:p>
          <a:p>
            <a:pPr algn="ctr" rtl="0"/>
            <a:endParaRPr lang="en-US" sz="1800" b="1" spc="5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chemeClr val="tx1"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51E1F4-EDFA-4418-AA41-A6454B52B681}"/>
              </a:ext>
            </a:extLst>
          </p:cNvPr>
          <p:cNvSpPr txBox="1"/>
          <p:nvPr userDrawn="1"/>
        </p:nvSpPr>
        <p:spPr>
          <a:xfrm>
            <a:off x="467544" y="6469385"/>
            <a:ext cx="218271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/>
              <a:t>Dr. Hani Jahshan</a:t>
            </a:r>
            <a:endParaRPr lang="ar-JO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7" r:id="rId1"/>
    <p:sldLayoutId id="2147483803" r:id="rId2"/>
    <p:sldLayoutId id="2147483792" r:id="rId3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1520" y="16922"/>
            <a:ext cx="8892480" cy="1323439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Violence against Children, </a:t>
            </a:r>
            <a:r>
              <a:rPr lang="en-US" sz="36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Clinical Diagnosis and Response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2102075"/>
            <a:ext cx="9151701" cy="769441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History of Definitions</a:t>
            </a:r>
            <a:endParaRPr lang="en-US" sz="3600" b="1" dirty="0">
              <a:ln w="11430"/>
              <a:solidFill>
                <a:srgbClr val="66CCFF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871516"/>
            <a:ext cx="9144000" cy="769441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Categorizations</a:t>
            </a:r>
            <a:endParaRPr lang="en-US" sz="3600" b="1" dirty="0">
              <a:ln w="11430"/>
              <a:solidFill>
                <a:srgbClr val="66CCFF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84" y="3640957"/>
            <a:ext cx="9144000" cy="769441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Clinical Diagnosis</a:t>
            </a:r>
            <a:endParaRPr lang="en-US" sz="3600" b="1" dirty="0">
              <a:ln w="11430"/>
              <a:solidFill>
                <a:srgbClr val="66CCFF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410398"/>
            <a:ext cx="9144000" cy="769441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Consequences</a:t>
            </a:r>
            <a:endParaRPr lang="en-US" sz="3600" b="1" dirty="0">
              <a:ln w="11430"/>
              <a:solidFill>
                <a:srgbClr val="66CCFF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01" y="5179839"/>
            <a:ext cx="9144000" cy="769441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Response and Management</a:t>
            </a:r>
            <a:endParaRPr lang="en-US" sz="3600" b="1" dirty="0">
              <a:ln w="11430"/>
              <a:solidFill>
                <a:srgbClr val="66CCFF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552" y="1319060"/>
            <a:ext cx="8503629" cy="338554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l" rtl="0"/>
            <a:r>
              <a:rPr lang="en-US" sz="16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This Presentation will include</a:t>
            </a:r>
            <a:endParaRPr lang="en-US" sz="1200" b="1" dirty="0">
              <a:ln w="11430"/>
              <a:solidFill>
                <a:srgbClr val="66CCFF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53983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25500" y="1484784"/>
            <a:ext cx="7527925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 rt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en-US" sz="2000" dirty="0">
                <a:solidFill>
                  <a:srgbClr val="FFC000"/>
                </a:solidFill>
              </a:rPr>
              <a:t>Sexual violence: </a:t>
            </a:r>
            <a:r>
              <a:rPr lang="en-US" sz="2000" dirty="0"/>
              <a:t>is any sexual act, attempt to obtain a sexual act, or other act directed against a person’s sexuality using coercion, by any person regardless of their relationship to the victim, in any setting.</a:t>
            </a:r>
          </a:p>
          <a:p>
            <a:pPr algn="l" rtl="0" eaLnBrk="0" fontAlgn="base" hangingPunct="0">
              <a:spcBef>
                <a:spcPts val="1200"/>
              </a:spcBef>
              <a:spcAft>
                <a:spcPct val="0"/>
              </a:spcAft>
            </a:pPr>
            <a:endParaRPr lang="en-US" sz="2000" dirty="0"/>
          </a:p>
          <a:p>
            <a:pPr marL="457200" indent="-457200" algn="l" rtl="0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Sexual harassment, </a:t>
            </a:r>
          </a:p>
          <a:p>
            <a:pPr marL="457200" indent="-457200" algn="l" rtl="0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Sexual exploitation, </a:t>
            </a:r>
          </a:p>
          <a:p>
            <a:pPr marL="457200" indent="-457200" algn="l" rtl="0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child pornography, </a:t>
            </a:r>
          </a:p>
          <a:p>
            <a:pPr marL="457200" indent="-457200" algn="l" rtl="0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child prostitution, </a:t>
            </a:r>
          </a:p>
          <a:p>
            <a:pPr marL="457200" indent="-457200" algn="l" rtl="0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trafficking, </a:t>
            </a:r>
          </a:p>
          <a:p>
            <a:pPr marL="457200" indent="-457200" algn="l" rtl="0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armed conflict, </a:t>
            </a:r>
          </a:p>
          <a:p>
            <a:pPr marL="457200" indent="-457200" algn="l" rtl="0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early marriage, </a:t>
            </a:r>
          </a:p>
          <a:p>
            <a:pPr marL="457200" indent="-457200" algn="l" rtl="0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virginity testing, </a:t>
            </a:r>
          </a:p>
          <a:p>
            <a:pPr marL="457200" indent="-457200" algn="l" rtl="0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honor killing, </a:t>
            </a:r>
          </a:p>
          <a:p>
            <a:pPr marL="457200" indent="-457200" algn="l" rtl="0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female genital mutilation.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90575" y="221738"/>
            <a:ext cx="7562850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Definition of Violence Against Children 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UNSVAC </a:t>
            </a:r>
            <a:r>
              <a:rPr lang="en-US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2006</a:t>
            </a:r>
            <a:endParaRPr lang="en-US" sz="105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C00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6" name="Rectangle 79"/>
          <p:cNvSpPr>
            <a:spLocks noChangeArrowheads="1"/>
          </p:cNvSpPr>
          <p:nvPr/>
        </p:nvSpPr>
        <p:spPr bwMode="auto">
          <a:xfrm>
            <a:off x="8507288" y="408636"/>
            <a:ext cx="457200" cy="457200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GB" sz="11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581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6258" y="2564904"/>
            <a:ext cx="8332730" cy="1077218"/>
          </a:xfrm>
          <a:prstGeom prst="rect">
            <a:avLst/>
          </a:prstGeom>
          <a:noFill/>
        </p:spPr>
        <p:txBody>
          <a:bodyPr wrap="non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2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Diagnosis of Violence against Children: </a:t>
            </a:r>
          </a:p>
          <a:p>
            <a:pPr algn="ctr"/>
            <a:r>
              <a:rPr lang="en-US" sz="32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a building block approach</a:t>
            </a:r>
          </a:p>
        </p:txBody>
      </p:sp>
    </p:spTree>
    <p:extLst>
      <p:ext uri="{BB962C8B-B14F-4D97-AF65-F5344CB8AC3E}">
        <p14:creationId xmlns:p14="http://schemas.microsoft.com/office/powerpoint/2010/main" val="3627573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ChangeArrowheads="1"/>
          </p:cNvSpPr>
          <p:nvPr/>
        </p:nvSpPr>
        <p:spPr bwMode="auto">
          <a:xfrm>
            <a:off x="1036638" y="3043238"/>
            <a:ext cx="7527925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rt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000">
                <a:solidFill>
                  <a:srgbClr val="FFFFFF"/>
                </a:solidFill>
                <a:latin typeface="Tahoma" panose="020B0604030504040204" pitchFamily="34" charset="0"/>
              </a:rPr>
              <a:t>Acceptance that “violence against children” is a problem in their our community and, in fact, in their own practice.</a:t>
            </a:r>
          </a:p>
          <a:p>
            <a:pPr rt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000">
                <a:solidFill>
                  <a:srgbClr val="FFFFFF"/>
                </a:solidFill>
                <a:latin typeface="Tahoma" panose="020B0604030504040204" pitchFamily="34" charset="0"/>
              </a:rPr>
              <a:t>Willingness to work with children and families in which violence may be an issue.</a:t>
            </a:r>
          </a:p>
          <a:p>
            <a:pPr rt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000">
                <a:solidFill>
                  <a:srgbClr val="FFFFFF"/>
                </a:solidFill>
                <a:latin typeface="Tahoma" panose="020B0604030504040204" pitchFamily="34" charset="0"/>
              </a:rPr>
              <a:t>Readiness to assume an advocacy role for this group of children.</a:t>
            </a:r>
          </a:p>
        </p:txBody>
      </p:sp>
      <p:sp>
        <p:nvSpPr>
          <p:cNvPr id="95238" name="Rectangle 6"/>
          <p:cNvSpPr>
            <a:spLocks noChangeArrowheads="1"/>
          </p:cNvSpPr>
          <p:nvPr/>
        </p:nvSpPr>
        <p:spPr bwMode="auto">
          <a:xfrm>
            <a:off x="995363" y="1965325"/>
            <a:ext cx="75628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FFFF"/>
                </a:solidFill>
              </a:rPr>
              <a:t>Prerequisites needed by health care professionals in order to provide effective care to children subjected to violence 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75384" y="548680"/>
            <a:ext cx="5036956" cy="584775"/>
          </a:xfrm>
          <a:prstGeom prst="rect">
            <a:avLst/>
          </a:prstGeom>
          <a:noFill/>
        </p:spPr>
        <p:txBody>
          <a:bodyPr wrap="non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lvl="0" algn="ctr"/>
            <a:r>
              <a:rPr lang="en-US" sz="3200" b="1" kern="0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Prerequisites needed… </a:t>
            </a:r>
            <a:endParaRPr kumimoji="0" lang="en-US" sz="3200" b="1" i="0" u="none" strike="noStrike" kern="0" cap="none" spc="0" normalizeH="0" baseline="0" noProof="0" dirty="0">
              <a:ln w="11430"/>
              <a:solidFill>
                <a:srgbClr val="66CCFF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  <a:reflection blurRad="6350" stA="60000" endA="900" endPos="58000" dir="5400000" sy="-100000" algn="bl" rotWithShape="0"/>
              </a:effectLst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88891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29401" y="2161375"/>
            <a:ext cx="723079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l" rtl="0" eaLnBrk="0" fontAlgn="base" hangingPunct="0">
              <a:spcAft>
                <a:spcPct val="0"/>
              </a:spcAft>
            </a:pPr>
            <a:r>
              <a:rPr lang="en-US" sz="2000" dirty="0">
                <a:solidFill>
                  <a:srgbClr val="FFFFFF"/>
                </a:solidFill>
              </a:rPr>
              <a:t>Medical ethics deal with the moral principles which should guide members of medical profession in their dealings with one another, with their patients and with their State.</a:t>
            </a:r>
          </a:p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endParaRPr lang="en-US" sz="2000" dirty="0">
              <a:solidFill>
                <a:srgbClr val="FFFFFF"/>
              </a:solidFill>
            </a:endParaRPr>
          </a:p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Respect for Persons: Autonomy, Protection, Honesty, Integrity.</a:t>
            </a:r>
          </a:p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Beneficence</a:t>
            </a:r>
          </a:p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Non-malfeasance</a:t>
            </a:r>
          </a:p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Justice: equality and equity</a:t>
            </a:r>
            <a:endParaRPr lang="ar-JO" sz="2000" dirty="0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87824" y="620688"/>
            <a:ext cx="3433953" cy="584775"/>
          </a:xfrm>
          <a:prstGeom prst="rect">
            <a:avLst/>
          </a:prstGeom>
          <a:noFill/>
        </p:spPr>
        <p:txBody>
          <a:bodyPr wrap="non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lvl="0" algn="ctr"/>
            <a:r>
              <a:rPr lang="en-US" sz="3200" b="1" kern="0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Medial Ethics… </a:t>
            </a:r>
            <a:endParaRPr kumimoji="0" lang="en-US" sz="3200" b="1" i="0" u="none" strike="noStrike" kern="0" cap="none" spc="0" normalizeH="0" baseline="0" noProof="0" dirty="0">
              <a:ln w="11430"/>
              <a:solidFill>
                <a:srgbClr val="66CCFF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  <a:reflection blurRad="6350" stA="60000" endA="900" endPos="58000" dir="5400000" sy="-100000" algn="bl" rotWithShape="0"/>
              </a:effectLst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825559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027146" y="2087164"/>
            <a:ext cx="7540283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C000"/>
                </a:solidFill>
              </a:rPr>
              <a:t>Ambiguity and vagueness of the concepts of Confidentiality </a:t>
            </a:r>
            <a:r>
              <a:rPr lang="en-US" sz="2000" dirty="0">
                <a:solidFill>
                  <a:srgbClr val="FFFFFF"/>
                </a:solidFill>
              </a:rPr>
              <a:t>of the victims and their families.</a:t>
            </a:r>
            <a:endParaRPr lang="ar-JO" sz="2000" dirty="0">
              <a:solidFill>
                <a:srgbClr val="FFFFFF"/>
              </a:solidFill>
            </a:endParaRPr>
          </a:p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C000"/>
                </a:solidFill>
              </a:rPr>
              <a:t>Lack on sufficient Knowledge </a:t>
            </a:r>
            <a:r>
              <a:rPr lang="en-US" sz="2000" dirty="0">
                <a:solidFill>
                  <a:srgbClr val="FFFFFF"/>
                </a:solidFill>
              </a:rPr>
              <a:t>and Uncertainty of Diagnosis, what will happen if I got it wrong?</a:t>
            </a:r>
          </a:p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C000"/>
                </a:solidFill>
              </a:rPr>
              <a:t>Threat to personal safety</a:t>
            </a:r>
            <a:r>
              <a:rPr lang="en-US" sz="2000" dirty="0">
                <a:solidFill>
                  <a:srgbClr val="FFFFFF"/>
                </a:solidFill>
              </a:rPr>
              <a:t>, fear of damage to retaliations, threat to professional practice.</a:t>
            </a:r>
            <a:endParaRPr lang="ar-JO" sz="2000" dirty="0">
              <a:solidFill>
                <a:srgbClr val="FFFFFF"/>
              </a:solidFill>
            </a:endParaRPr>
          </a:p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Concerns regarding the </a:t>
            </a:r>
            <a:r>
              <a:rPr lang="en-US" sz="2000" dirty="0">
                <a:solidFill>
                  <a:srgbClr val="FFC000"/>
                </a:solidFill>
              </a:rPr>
              <a:t>consequences for the family and child</a:t>
            </a:r>
            <a:r>
              <a:rPr lang="ar-JO" sz="2000" dirty="0">
                <a:solidFill>
                  <a:srgbClr val="FFFFFF"/>
                </a:solidFill>
              </a:rPr>
              <a:t>.</a:t>
            </a:r>
          </a:p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C000"/>
                </a:solidFill>
              </a:rPr>
              <a:t>Lack of understanding of the system</a:t>
            </a:r>
            <a:r>
              <a:rPr lang="en-US" sz="2000" dirty="0">
                <a:solidFill>
                  <a:srgbClr val="FFFFFF"/>
                </a:solidFill>
              </a:rPr>
              <a:t> for protecting children (Legal, Social, Health)</a:t>
            </a:r>
            <a:r>
              <a:rPr lang="ar-JO" sz="2000" dirty="0">
                <a:solidFill>
                  <a:srgbClr val="FFFFFF"/>
                </a:solidFill>
              </a:rPr>
              <a:t>.</a:t>
            </a:r>
          </a:p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C000"/>
                </a:solidFill>
              </a:rPr>
              <a:t>Lack of trust in other professionals</a:t>
            </a:r>
            <a:r>
              <a:rPr lang="en-US" sz="2000" dirty="0">
                <a:solidFill>
                  <a:srgbClr val="FFFFFF"/>
                </a:solidFill>
              </a:rPr>
              <a:t>, doing it alone.</a:t>
            </a:r>
          </a:p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C000"/>
                </a:solidFill>
              </a:rPr>
              <a:t>Interface with the legal process </a:t>
            </a:r>
            <a:r>
              <a:rPr lang="en-US" sz="2000" dirty="0">
                <a:solidFill>
                  <a:srgbClr val="FFFFFF"/>
                </a:solidFill>
              </a:rPr>
              <a:t>– “will I have to go to court?”</a:t>
            </a:r>
          </a:p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C000"/>
                </a:solidFill>
              </a:rPr>
              <a:t>Administrative Difficulties</a:t>
            </a:r>
          </a:p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C000"/>
                </a:solidFill>
              </a:rPr>
              <a:t>Not familiar with the low</a:t>
            </a:r>
            <a:r>
              <a:rPr lang="en-US" sz="2000" dirty="0">
                <a:solidFill>
                  <a:srgbClr val="FFFFFF"/>
                </a:solidFill>
              </a:rPr>
              <a:t>.</a:t>
            </a:r>
            <a:endParaRPr lang="ar-JO" sz="2000" dirty="0">
              <a:solidFill>
                <a:srgbClr val="FF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33166" y="404664"/>
            <a:ext cx="7728242" cy="954107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lvl="0" algn="ctr"/>
            <a:r>
              <a:rPr lang="en-US" sz="2800" b="1" kern="0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Difficulties and dilemmas in recognition </a:t>
            </a:r>
          </a:p>
          <a:p>
            <a:pPr lvl="0" algn="ctr"/>
            <a:r>
              <a:rPr lang="en-US" sz="2800" b="1" kern="0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of Violence Against Children</a:t>
            </a:r>
          </a:p>
        </p:txBody>
      </p:sp>
    </p:spTree>
    <p:extLst>
      <p:ext uri="{BB962C8B-B14F-4D97-AF65-F5344CB8AC3E}">
        <p14:creationId xmlns:p14="http://schemas.microsoft.com/office/powerpoint/2010/main" val="345729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42441" y="2061360"/>
            <a:ext cx="5781211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History changes </a:t>
            </a:r>
          </a:p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No history available</a:t>
            </a:r>
          </a:p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Verbal child denies</a:t>
            </a:r>
          </a:p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Injury self-inflicted</a:t>
            </a:r>
          </a:p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Developmentally impossible</a:t>
            </a:r>
          </a:p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Caretaker doesn’t come with child to doctor</a:t>
            </a:r>
            <a:endParaRPr lang="ar-JO" sz="2000" dirty="0">
              <a:solidFill>
                <a:srgbClr val="FFFFFF"/>
              </a:solidFill>
            </a:endParaRPr>
          </a:p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Delay in seeking care</a:t>
            </a:r>
          </a:p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Injury blamed on sibling</a:t>
            </a:r>
          </a:p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Prior history of inflicted</a:t>
            </a:r>
            <a:r>
              <a:rPr lang="ar-JO" sz="2000" dirty="0">
                <a:solidFill>
                  <a:srgbClr val="FFFFFF"/>
                </a:solidFill>
              </a:rPr>
              <a:t> </a:t>
            </a:r>
            <a:r>
              <a:rPr lang="en-US" sz="2000" dirty="0">
                <a:solidFill>
                  <a:srgbClr val="FFFFFF"/>
                </a:solidFill>
              </a:rPr>
              <a:t>similar injury</a:t>
            </a:r>
            <a:endParaRPr lang="ar-JO" sz="2000" dirty="0">
              <a:solidFill>
                <a:srgbClr val="FFFFFF"/>
              </a:solidFill>
            </a:endParaRPr>
          </a:p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Suspicious injury</a:t>
            </a:r>
          </a:p>
          <a:p>
            <a:pPr marL="342900" indent="-342900" algn="l" rtl="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Prior CPS case/DV/ substance abuse</a:t>
            </a:r>
          </a:p>
        </p:txBody>
      </p: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1027146" y="5858065"/>
            <a:ext cx="738798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Dealing with “Red Flags” 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3166" y="404664"/>
            <a:ext cx="7728242" cy="954107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lvl="0" algn="ctr"/>
            <a:r>
              <a:rPr lang="en-US" sz="2800" b="1" kern="0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Red Flags of </a:t>
            </a:r>
          </a:p>
          <a:p>
            <a:pPr lvl="0" algn="ctr"/>
            <a:r>
              <a:rPr lang="en-US" sz="2800" b="1" kern="0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Violence against Children </a:t>
            </a:r>
          </a:p>
        </p:txBody>
      </p:sp>
    </p:spTree>
    <p:extLst>
      <p:ext uri="{BB962C8B-B14F-4D97-AF65-F5344CB8AC3E}">
        <p14:creationId xmlns:p14="http://schemas.microsoft.com/office/powerpoint/2010/main" val="322671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5764" y="1988840"/>
            <a:ext cx="8217313" cy="1938992"/>
          </a:xfrm>
          <a:prstGeom prst="rect">
            <a:avLst/>
          </a:prstGeom>
          <a:noFill/>
        </p:spPr>
        <p:txBody>
          <a:bodyPr wrap="non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8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Consequences </a:t>
            </a:r>
          </a:p>
          <a:p>
            <a:pPr algn="ctr"/>
            <a:r>
              <a:rPr lang="en-US" sz="24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of</a:t>
            </a:r>
          </a:p>
          <a:p>
            <a:pPr algn="ctr"/>
            <a:r>
              <a:rPr lang="en-US" sz="48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 Violence against Children</a:t>
            </a:r>
            <a:endParaRPr lang="ar-JO" sz="4800" b="1" dirty="0">
              <a:ln w="11430"/>
              <a:solidFill>
                <a:srgbClr val="66CCFF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  <a:reflection blurRad="6350" stA="60000" endA="900" endPos="58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13738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36536" y="116632"/>
            <a:ext cx="8010526" cy="954107"/>
          </a:xfrm>
          <a:prstGeom prst="rect">
            <a:avLst/>
          </a:prstGeom>
          <a:noFill/>
        </p:spPr>
        <p:txBody>
          <a:bodyPr wrap="non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8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Consequences of Violence against Children </a:t>
            </a:r>
          </a:p>
          <a:p>
            <a:pPr algn="ctr"/>
            <a:r>
              <a:rPr lang="en-US" sz="28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depends on the followings:</a:t>
            </a:r>
            <a:endParaRPr lang="ar-JO" sz="2800" b="1" dirty="0">
              <a:ln w="11430"/>
              <a:solidFill>
                <a:srgbClr val="66CCFF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808038" y="1536178"/>
            <a:ext cx="752792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92D050"/>
                </a:solidFill>
              </a:rPr>
              <a:t>Nature and Severity of Violence.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92D050"/>
                </a:solidFill>
              </a:rPr>
              <a:t>Period of violence and its Frequency.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CC66FF"/>
                </a:solidFill>
              </a:rPr>
              <a:t>Relationship of Victim to Abuser.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CC66FF"/>
                </a:solidFill>
              </a:rPr>
              <a:t>Family Socioeconomic Status and availability of Family Support.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/>
              <a:t>Availability of child protection System and Rehabilitation Services.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C000"/>
                </a:solidFill>
              </a:rPr>
              <a:t>Stage of Child Development.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C000"/>
                </a:solidFill>
              </a:rPr>
              <a:t>Resilience of the child.</a:t>
            </a:r>
            <a:endParaRPr lang="ar-JO" sz="2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348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55382" y="116632"/>
            <a:ext cx="4972836" cy="954107"/>
          </a:xfrm>
          <a:prstGeom prst="rect">
            <a:avLst/>
          </a:prstGeom>
          <a:noFill/>
        </p:spPr>
        <p:txBody>
          <a:bodyPr wrap="non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8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Direct Consequences of</a:t>
            </a:r>
          </a:p>
          <a:p>
            <a:pPr algn="ctr"/>
            <a:r>
              <a:rPr lang="en-US" sz="28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 Violence against Children 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877837" y="1844824"/>
            <a:ext cx="7527925" cy="270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/>
              <a:t>Direct Psychological suffering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/>
              <a:t>Direct suffering due to Injuries, Wounds, and Fractures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/>
              <a:t>Sever Head Injuries, Visceral Injuries.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/>
              <a:t>Sexually transmitted diseases.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/>
              <a:t>Pregnancy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/>
              <a:t>Death</a:t>
            </a:r>
          </a:p>
        </p:txBody>
      </p:sp>
    </p:spTree>
    <p:extLst>
      <p:ext uri="{BB962C8B-B14F-4D97-AF65-F5344CB8AC3E}">
        <p14:creationId xmlns:p14="http://schemas.microsoft.com/office/powerpoint/2010/main" val="199575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28745" y="116632"/>
            <a:ext cx="5226111" cy="954107"/>
          </a:xfrm>
          <a:prstGeom prst="rect">
            <a:avLst/>
          </a:prstGeom>
          <a:noFill/>
        </p:spPr>
        <p:txBody>
          <a:bodyPr wrap="non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8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Long-term Consequences of</a:t>
            </a:r>
          </a:p>
          <a:p>
            <a:pPr algn="ctr"/>
            <a:r>
              <a:rPr lang="en-US" sz="28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 Violence against Children 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877837" y="1484784"/>
            <a:ext cx="7527925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Mental Retardation, Cerebral Palsy.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Disabilities, blindness, deafness etc… 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Cardiovascular diseases  ACE Study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Chronic Pain - no specific etiology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Irritable colon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Liver disease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Lung Liver tumors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Sexual Functions Disorders  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Reproductive Disorders and Infertility</a:t>
            </a:r>
          </a:p>
        </p:txBody>
      </p:sp>
    </p:spTree>
    <p:extLst>
      <p:ext uri="{BB962C8B-B14F-4D97-AF65-F5344CB8AC3E}">
        <p14:creationId xmlns:p14="http://schemas.microsoft.com/office/powerpoint/2010/main" val="4156581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05601" y="1658997"/>
            <a:ext cx="7527925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 rt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en-US" sz="2000" dirty="0">
                <a:solidFill>
                  <a:srgbClr val="FFC000"/>
                </a:solidFill>
              </a:rPr>
              <a:t>Health:</a:t>
            </a:r>
            <a:r>
              <a:rPr lang="en-US" sz="2000" dirty="0"/>
              <a:t> is a state of complete </a:t>
            </a:r>
            <a:r>
              <a:rPr lang="en-US" sz="2000" dirty="0">
                <a:solidFill>
                  <a:srgbClr val="FFC000"/>
                </a:solidFill>
              </a:rPr>
              <a:t>physical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FFC000"/>
                </a:solidFill>
              </a:rPr>
              <a:t>mental</a:t>
            </a:r>
            <a:r>
              <a:rPr lang="en-US" sz="2000" dirty="0"/>
              <a:t> and </a:t>
            </a:r>
            <a:r>
              <a:rPr lang="en-US" sz="2000" dirty="0">
                <a:solidFill>
                  <a:srgbClr val="FFC000"/>
                </a:solidFill>
              </a:rPr>
              <a:t>social</a:t>
            </a:r>
            <a:r>
              <a:rPr lang="en-US" sz="2000" dirty="0"/>
              <a:t> well-being and not merely the absence of disease or infirmity.</a:t>
            </a:r>
          </a:p>
          <a:p>
            <a:pPr marL="168275" indent="-168275" algn="l" rt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en-US" sz="2000" dirty="0"/>
              <a:t>* Preamble to the Constitution of the World Health Organization as adopted by the International Health Conference, New York, 19-22 June </a:t>
            </a:r>
            <a:r>
              <a:rPr lang="en-US" sz="2000" dirty="0">
                <a:solidFill>
                  <a:srgbClr val="FFC000"/>
                </a:solidFill>
              </a:rPr>
              <a:t>1946.</a:t>
            </a:r>
          </a:p>
          <a:p>
            <a:pPr lvl="0" algn="l" rt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en-US" sz="2000" dirty="0">
                <a:solidFill>
                  <a:srgbClr val="FFFFFF"/>
                </a:solidFill>
              </a:rPr>
              <a:t>Dr. </a:t>
            </a:r>
            <a:r>
              <a:rPr lang="en-US" sz="2000" dirty="0">
                <a:solidFill>
                  <a:srgbClr val="00B0F0"/>
                </a:solidFill>
              </a:rPr>
              <a:t>Henry </a:t>
            </a:r>
            <a:r>
              <a:rPr lang="en-US" sz="2000" dirty="0" err="1">
                <a:solidFill>
                  <a:srgbClr val="00B0F0"/>
                </a:solidFill>
              </a:rPr>
              <a:t>Kempe</a:t>
            </a:r>
            <a:r>
              <a:rPr lang="en-US" sz="2000" dirty="0">
                <a:solidFill>
                  <a:srgbClr val="00B0F0"/>
                </a:solidFill>
              </a:rPr>
              <a:t> </a:t>
            </a:r>
            <a:r>
              <a:rPr lang="en-US" sz="2000" dirty="0">
                <a:solidFill>
                  <a:srgbClr val="FFFFFF"/>
                </a:solidFill>
              </a:rPr>
              <a:t>was a pediatrician and the first in the medical community to identify and recognize child abuse. </a:t>
            </a:r>
          </a:p>
          <a:p>
            <a:pPr lvl="0" algn="l" rt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en-US" sz="2000" dirty="0">
                <a:solidFill>
                  <a:srgbClr val="FFFFFF"/>
                </a:solidFill>
              </a:rPr>
              <a:t>In </a:t>
            </a:r>
            <a:r>
              <a:rPr lang="en-US" sz="2000" dirty="0">
                <a:solidFill>
                  <a:srgbClr val="FFC000"/>
                </a:solidFill>
              </a:rPr>
              <a:t>1962</a:t>
            </a:r>
            <a:r>
              <a:rPr lang="en-US" sz="2000" dirty="0">
                <a:solidFill>
                  <a:srgbClr val="FFFFFF"/>
                </a:solidFill>
              </a:rPr>
              <a:t>, Dr. </a:t>
            </a:r>
            <a:r>
              <a:rPr lang="en-US" sz="2000" dirty="0" err="1">
                <a:solidFill>
                  <a:srgbClr val="FFFFFF"/>
                </a:solidFill>
              </a:rPr>
              <a:t>Kempe</a:t>
            </a:r>
            <a:r>
              <a:rPr lang="en-US" sz="2000" dirty="0">
                <a:solidFill>
                  <a:srgbClr val="FFFFFF"/>
                </a:solidFill>
              </a:rPr>
              <a:t> and Dr. Brandt F. Steele published the paper, "</a:t>
            </a:r>
            <a:r>
              <a:rPr lang="en-US" sz="2000" dirty="0">
                <a:solidFill>
                  <a:srgbClr val="00B0F0"/>
                </a:solidFill>
              </a:rPr>
              <a:t>The Battered Child Syndrome.“ </a:t>
            </a:r>
          </a:p>
          <a:p>
            <a:pPr lvl="0" algn="l" rt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en-US" sz="2000" dirty="0">
                <a:solidFill>
                  <a:srgbClr val="FFFFFF"/>
                </a:solidFill>
              </a:rPr>
              <a:t>Publishing this paper led to the identification and recognition of child abuse by the </a:t>
            </a:r>
            <a:r>
              <a:rPr lang="en-US" sz="2000" dirty="0">
                <a:solidFill>
                  <a:srgbClr val="00B0F0"/>
                </a:solidFill>
              </a:rPr>
              <a:t>medical community</a:t>
            </a:r>
            <a:r>
              <a:rPr lang="en-US" sz="2000" dirty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90575" y="221739"/>
            <a:ext cx="7562850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WHO definition of Health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1946    1962 </a:t>
            </a:r>
          </a:p>
        </p:txBody>
      </p:sp>
    </p:spTree>
    <p:extLst>
      <p:ext uri="{BB962C8B-B14F-4D97-AF65-F5344CB8AC3E}">
        <p14:creationId xmlns:p14="http://schemas.microsoft.com/office/powerpoint/2010/main" val="208523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3612" y="116632"/>
            <a:ext cx="8576387" cy="954107"/>
          </a:xfrm>
          <a:prstGeom prst="rect">
            <a:avLst/>
          </a:prstGeom>
          <a:noFill/>
        </p:spPr>
        <p:txBody>
          <a:bodyPr wrap="non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8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Psychological and Behavioral Consequences of</a:t>
            </a:r>
          </a:p>
          <a:p>
            <a:pPr algn="ctr"/>
            <a:r>
              <a:rPr lang="en-US" sz="28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 Violence against Children 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877837" y="2023394"/>
            <a:ext cx="7527925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Chronic anxiety, Depression, Suicidal attempts, Psychosis.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Eating disorders, Sleep disorders.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Poor social adaptation.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Criminal and violent behaviors, Juvenile delinquency.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Increase in the high risk behaviors; reckless driving, smoking, immorality, alcohol and drug abuse and addiction.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Continued cycle of Family violence.</a:t>
            </a:r>
            <a:endParaRPr lang="ar-JO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242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55387" y="116632"/>
            <a:ext cx="4972836" cy="954107"/>
          </a:xfrm>
          <a:prstGeom prst="rect">
            <a:avLst/>
          </a:prstGeom>
          <a:noFill/>
        </p:spPr>
        <p:txBody>
          <a:bodyPr wrap="non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8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Socio-Economical cost of</a:t>
            </a:r>
          </a:p>
          <a:p>
            <a:pPr algn="ctr"/>
            <a:r>
              <a:rPr lang="en-US" sz="28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 Violence against Children 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877837" y="1715620"/>
            <a:ext cx="7527925" cy="36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Cost of direct and in direct Medical care.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Cost of Psychiatric and Psychological care and rehabilitation.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Cost of social services.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Cost of child protection.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Cost of Institutional and substituted care.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Cost to prisons and responding to crimes.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Reduction or loss of income.</a:t>
            </a:r>
          </a:p>
          <a:p>
            <a:pPr marL="457200" indent="-457200" algn="l" rtl="0" eaLnBrk="0" fontAlgn="base" hangingPunct="0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FFFFFF"/>
                </a:solidFill>
              </a:rPr>
              <a:t>Early death.</a:t>
            </a:r>
            <a:endParaRPr lang="ar-JO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593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10936" y="116632"/>
            <a:ext cx="5461752" cy="954107"/>
          </a:xfrm>
          <a:prstGeom prst="rect">
            <a:avLst/>
          </a:prstGeom>
          <a:noFill/>
        </p:spPr>
        <p:txBody>
          <a:bodyPr wrap="non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8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Summery of Consequences of</a:t>
            </a:r>
            <a:br>
              <a:rPr lang="en-US" sz="28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</a:br>
            <a:r>
              <a:rPr lang="en-US" sz="28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Violence Against  Children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877842" y="1484784"/>
            <a:ext cx="752792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 rt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en-US" sz="2000" dirty="0">
                <a:solidFill>
                  <a:srgbClr val="FFFFFF"/>
                </a:solidFill>
              </a:rPr>
              <a:t>Violence against children is a burden on the Individual, on the Family and on the Society, leading to Poverty and Unemployment, and drain the economy of the state.  </a:t>
            </a:r>
            <a:endParaRPr lang="ar-JO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015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4535" y="2564904"/>
            <a:ext cx="8036175" cy="1569660"/>
          </a:xfrm>
          <a:prstGeom prst="rect">
            <a:avLst/>
          </a:prstGeom>
          <a:noFill/>
        </p:spPr>
        <p:txBody>
          <a:bodyPr wrap="non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8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Violence against Children</a:t>
            </a:r>
          </a:p>
          <a:p>
            <a:pPr algn="ctr"/>
            <a:r>
              <a:rPr lang="en-US" sz="48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Response</a:t>
            </a:r>
          </a:p>
        </p:txBody>
      </p:sp>
    </p:spTree>
    <p:extLst>
      <p:ext uri="{BB962C8B-B14F-4D97-AF65-F5344CB8AC3E}">
        <p14:creationId xmlns:p14="http://schemas.microsoft.com/office/powerpoint/2010/main" val="9547345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ChangeArrowheads="1"/>
          </p:cNvSpPr>
          <p:nvPr/>
        </p:nvSpPr>
        <p:spPr bwMode="auto">
          <a:xfrm>
            <a:off x="1012824" y="1412776"/>
            <a:ext cx="7527925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rt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000" dirty="0">
                <a:solidFill>
                  <a:srgbClr val="FFC000"/>
                </a:solidFill>
                <a:latin typeface="Tahoma" panose="020B0604030504040204" pitchFamily="34" charset="0"/>
              </a:rPr>
              <a:t>Children Legislations</a:t>
            </a:r>
            <a:r>
              <a:rPr lang="en-US" sz="2000" dirty="0">
                <a:solidFill>
                  <a:srgbClr val="FFFFFF"/>
                </a:solidFill>
                <a:latin typeface="Tahoma" panose="020B0604030504040204" pitchFamily="34" charset="0"/>
              </a:rPr>
              <a:t>: protection services plans. Child protection committees. </a:t>
            </a:r>
          </a:p>
          <a:p>
            <a:pPr rt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000" dirty="0">
                <a:solidFill>
                  <a:srgbClr val="FFC000"/>
                </a:solidFill>
                <a:latin typeface="Tahoma" panose="020B0604030504040204" pitchFamily="34" charset="0"/>
              </a:rPr>
              <a:t>The National Health service commitment</a:t>
            </a:r>
            <a:r>
              <a:rPr lang="en-US" sz="2000" dirty="0">
                <a:solidFill>
                  <a:srgbClr val="FFFFFF"/>
                </a:solidFill>
                <a:latin typeface="Tahoma" panose="020B0604030504040204" pitchFamily="34" charset="0"/>
              </a:rPr>
              <a:t>: designating doctors and nurses, etc...</a:t>
            </a:r>
          </a:p>
          <a:p>
            <a:pPr rt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000" dirty="0">
                <a:solidFill>
                  <a:srgbClr val="FFFFFF"/>
                </a:solidFill>
                <a:latin typeface="Tahoma" panose="020B0604030504040204" pitchFamily="34" charset="0"/>
              </a:rPr>
              <a:t>Initiating practical steps in the recognition of child abuse case. (</a:t>
            </a:r>
            <a:r>
              <a:rPr lang="en-US" sz="2000" dirty="0">
                <a:solidFill>
                  <a:srgbClr val="FFC000"/>
                </a:solidFill>
                <a:latin typeface="Tahoma" panose="020B0604030504040204" pitchFamily="34" charset="0"/>
              </a:rPr>
              <a:t>national guidelines</a:t>
            </a:r>
            <a:r>
              <a:rPr lang="en-US" sz="2000" dirty="0">
                <a:solidFill>
                  <a:srgbClr val="FFFFFF"/>
                </a:solidFill>
                <a:latin typeface="Tahoma" panose="020B0604030504040204" pitchFamily="34" charset="0"/>
              </a:rPr>
              <a:t>).</a:t>
            </a:r>
          </a:p>
          <a:p>
            <a:pPr rt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000" dirty="0">
                <a:solidFill>
                  <a:srgbClr val="FFC000"/>
                </a:solidFill>
                <a:latin typeface="Tahoma" panose="020B0604030504040204" pitchFamily="34" charset="0"/>
              </a:rPr>
              <a:t>Clinical child protraction team and setting</a:t>
            </a:r>
            <a:r>
              <a:rPr lang="en-US" sz="2000" dirty="0">
                <a:solidFill>
                  <a:srgbClr val="FFFFFF"/>
                </a:solidFill>
                <a:latin typeface="Tahoma" panose="020B0604030504040204" pitchFamily="34" charset="0"/>
              </a:rPr>
              <a:t>: (Administration, equipment, hospital beds, therapeutic service…)</a:t>
            </a:r>
          </a:p>
          <a:p>
            <a:pPr rt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000" dirty="0">
                <a:solidFill>
                  <a:srgbClr val="FFC000"/>
                </a:solidFill>
                <a:latin typeface="Tahoma" panose="020B0604030504040204" pitchFamily="34" charset="0"/>
              </a:rPr>
              <a:t>Interagency work in child protection </a:t>
            </a:r>
          </a:p>
          <a:p>
            <a:pPr marL="914400" lvl="1" indent="-457200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u="sng" dirty="0">
                <a:solidFill>
                  <a:srgbClr val="FFFFFF"/>
                </a:solidFill>
                <a:latin typeface="Tahoma" panose="020B0604030504040204" pitchFamily="34" charset="0"/>
              </a:rPr>
              <a:t>Referral</a:t>
            </a:r>
            <a:r>
              <a:rPr lang="en-US" sz="2000" dirty="0">
                <a:solidFill>
                  <a:srgbClr val="FFFFFF"/>
                </a:solidFill>
                <a:latin typeface="Tahoma" panose="020B0604030504040204" pitchFamily="34" charset="0"/>
              </a:rPr>
              <a:t> and </a:t>
            </a:r>
            <a:r>
              <a:rPr lang="en-US" sz="2000" u="sng" dirty="0">
                <a:solidFill>
                  <a:srgbClr val="FFFFFF"/>
                </a:solidFill>
                <a:latin typeface="Tahoma" panose="020B0604030504040204" pitchFamily="34" charset="0"/>
              </a:rPr>
              <a:t>Recognition</a:t>
            </a:r>
          </a:p>
          <a:p>
            <a:pPr marL="914400" lvl="1" indent="-457200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u="sng" dirty="0">
                <a:solidFill>
                  <a:srgbClr val="FFFFFF"/>
                </a:solidFill>
                <a:latin typeface="Tahoma" panose="020B0604030504040204" pitchFamily="34" charset="0"/>
              </a:rPr>
              <a:t>Urgent Immediate protection </a:t>
            </a:r>
            <a:r>
              <a:rPr lang="en-US" sz="2000" dirty="0">
                <a:solidFill>
                  <a:srgbClr val="FFFFFF"/>
                </a:solidFill>
                <a:latin typeface="Tahoma" panose="020B0604030504040204" pitchFamily="34" charset="0"/>
              </a:rPr>
              <a:t>and planning investigation</a:t>
            </a:r>
          </a:p>
          <a:p>
            <a:pPr marL="914400" lvl="1" indent="-457200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u="sng" dirty="0">
                <a:solidFill>
                  <a:srgbClr val="FFFFFF"/>
                </a:solidFill>
                <a:latin typeface="Tahoma" panose="020B0604030504040204" pitchFamily="34" charset="0"/>
              </a:rPr>
              <a:t>Initial Assessment</a:t>
            </a:r>
          </a:p>
          <a:p>
            <a:pPr marL="914400" lvl="1" indent="-457200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u="sng" dirty="0">
                <a:solidFill>
                  <a:srgbClr val="FFFFFF"/>
                </a:solidFill>
                <a:latin typeface="Tahoma" panose="020B0604030504040204" pitchFamily="34" charset="0"/>
              </a:rPr>
              <a:t>Child protection conference </a:t>
            </a:r>
            <a:r>
              <a:rPr lang="en-US" sz="2000" dirty="0">
                <a:solidFill>
                  <a:srgbClr val="FFFFFF"/>
                </a:solidFill>
                <a:latin typeface="Tahoma" panose="020B0604030504040204" pitchFamily="34" charset="0"/>
              </a:rPr>
              <a:t>and decision making.</a:t>
            </a:r>
          </a:p>
          <a:p>
            <a:pPr marL="914400" lvl="1" indent="-457200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u="sng" dirty="0">
                <a:solidFill>
                  <a:srgbClr val="FFFFFF"/>
                </a:solidFill>
                <a:latin typeface="Tahoma" panose="020B0604030504040204" pitchFamily="34" charset="0"/>
              </a:rPr>
              <a:t>Comprehensive Assessment </a:t>
            </a:r>
            <a:r>
              <a:rPr lang="en-US" sz="2000" dirty="0">
                <a:solidFill>
                  <a:srgbClr val="FFFFFF"/>
                </a:solidFill>
                <a:latin typeface="Tahoma" panose="020B0604030504040204" pitchFamily="34" charset="0"/>
              </a:rPr>
              <a:t>and planning</a:t>
            </a:r>
          </a:p>
          <a:p>
            <a:pPr marL="914400" lvl="1" indent="-457200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u="sng" dirty="0">
                <a:solidFill>
                  <a:srgbClr val="FFFFFF"/>
                </a:solidFill>
                <a:latin typeface="Tahoma" panose="020B0604030504040204" pitchFamily="34" charset="0"/>
              </a:rPr>
              <a:t>Implementation</a:t>
            </a:r>
            <a:r>
              <a:rPr lang="en-US" sz="2000" dirty="0">
                <a:solidFill>
                  <a:srgbClr val="FFFFFF"/>
                </a:solidFill>
                <a:latin typeface="Tahoma" panose="020B0604030504040204" pitchFamily="34" charset="0"/>
              </a:rPr>
              <a:t> and </a:t>
            </a:r>
            <a:r>
              <a:rPr lang="en-US" sz="2000" u="sng" dirty="0">
                <a:solidFill>
                  <a:srgbClr val="FFFFFF"/>
                </a:solidFill>
                <a:latin typeface="Tahoma" panose="020B0604030504040204" pitchFamily="34" charset="0"/>
              </a:rPr>
              <a:t>Review </a:t>
            </a:r>
            <a:r>
              <a:rPr lang="en-US" sz="2000" dirty="0">
                <a:solidFill>
                  <a:srgbClr val="FFFFFF"/>
                </a:solidFill>
                <a:latin typeface="Tahoma" panose="020B0604030504040204" pitchFamily="34" charset="0"/>
              </a:rPr>
              <a:t>of cases</a:t>
            </a:r>
          </a:p>
          <a:p>
            <a:pPr marL="457200" lvl="1" indent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FFFF"/>
                </a:solidFill>
                <a:latin typeface="Tahoma" panose="020B0604030504040204" pitchFamily="34" charset="0"/>
              </a:rPr>
              <a:t>…2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45348" y="0"/>
            <a:ext cx="6062878" cy="1200329"/>
          </a:xfrm>
          <a:prstGeom prst="rect">
            <a:avLst/>
          </a:prstGeom>
          <a:noFill/>
        </p:spPr>
        <p:txBody>
          <a:bodyPr wrap="non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6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Violence against Children</a:t>
            </a:r>
          </a:p>
          <a:p>
            <a:pPr algn="ctr"/>
            <a:r>
              <a:rPr lang="en-US" sz="36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Response</a:t>
            </a:r>
          </a:p>
        </p:txBody>
      </p:sp>
    </p:spTree>
    <p:extLst>
      <p:ext uri="{BB962C8B-B14F-4D97-AF65-F5344CB8AC3E}">
        <p14:creationId xmlns:p14="http://schemas.microsoft.com/office/powerpoint/2010/main" val="370427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5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5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5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5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5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5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5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95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5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52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952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952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ChangeArrowheads="1"/>
          </p:cNvSpPr>
          <p:nvPr/>
        </p:nvSpPr>
        <p:spPr bwMode="auto">
          <a:xfrm>
            <a:off x="1012824" y="1844824"/>
            <a:ext cx="7527925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 startAt="6"/>
            </a:pPr>
            <a:r>
              <a:rPr lang="en-US" sz="2000" dirty="0">
                <a:solidFill>
                  <a:srgbClr val="FFC000"/>
                </a:solidFill>
                <a:latin typeface="Tahoma" panose="020B0604030504040204" pitchFamily="34" charset="0"/>
              </a:rPr>
              <a:t>National Child protection registry.</a:t>
            </a:r>
          </a:p>
          <a:p>
            <a:pPr marL="457200" indent="-457200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 startAt="6"/>
            </a:pPr>
            <a:r>
              <a:rPr lang="en-US" sz="2000" dirty="0">
                <a:solidFill>
                  <a:srgbClr val="FFC000"/>
                </a:solidFill>
                <a:latin typeface="Tahoma" panose="020B0604030504040204" pitchFamily="34" charset="0"/>
              </a:rPr>
              <a:t>Residential Care </a:t>
            </a:r>
            <a:r>
              <a:rPr lang="en-US" sz="2000" dirty="0">
                <a:solidFill>
                  <a:srgbClr val="FFFFFF"/>
                </a:solidFill>
                <a:latin typeface="Tahoma" panose="020B0604030504040204" pitchFamily="34" charset="0"/>
              </a:rPr>
              <a:t>and foster homes …</a:t>
            </a:r>
          </a:p>
          <a:p>
            <a:pPr marL="457200" indent="-457200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 startAt="6"/>
            </a:pPr>
            <a:r>
              <a:rPr lang="en-US" sz="2000" dirty="0">
                <a:solidFill>
                  <a:srgbClr val="FFC000"/>
                </a:solidFill>
                <a:latin typeface="Tahoma" panose="020B0604030504040204" pitchFamily="34" charset="0"/>
              </a:rPr>
              <a:t>Confidentiality</a:t>
            </a:r>
            <a:r>
              <a:rPr lang="en-US" sz="2000" dirty="0">
                <a:solidFill>
                  <a:srgbClr val="FFFFFF"/>
                </a:solidFill>
                <a:latin typeface="Tahoma" panose="020B0604030504040204" pitchFamily="34" charset="0"/>
              </a:rPr>
              <a:t> and Consent…</a:t>
            </a:r>
          </a:p>
          <a:p>
            <a:pPr marL="457200" indent="-457200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 startAt="6"/>
            </a:pPr>
            <a:r>
              <a:rPr lang="en-US" sz="2000" dirty="0">
                <a:solidFill>
                  <a:srgbClr val="FFC000"/>
                </a:solidFill>
                <a:latin typeface="Tahoma" panose="020B0604030504040204" pitchFamily="34" charset="0"/>
              </a:rPr>
              <a:t>Medical reports</a:t>
            </a:r>
            <a:r>
              <a:rPr lang="en-US" sz="2000" dirty="0">
                <a:solidFill>
                  <a:srgbClr val="FFFFFF"/>
                </a:solidFill>
                <a:latin typeface="Tahoma" panose="020B0604030504040204" pitchFamily="34" charset="0"/>
              </a:rPr>
              <a:t>…</a:t>
            </a:r>
          </a:p>
          <a:p>
            <a:pPr marL="457200" indent="-457200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 startAt="6"/>
            </a:pPr>
            <a:r>
              <a:rPr lang="en-US" sz="2000" dirty="0">
                <a:solidFill>
                  <a:srgbClr val="FFC000"/>
                </a:solidFill>
                <a:latin typeface="Tahoma" panose="020B0604030504040204" pitchFamily="34" charset="0"/>
              </a:rPr>
              <a:t>Forensic evidence</a:t>
            </a:r>
            <a:r>
              <a:rPr lang="en-US" sz="2000" dirty="0">
                <a:solidFill>
                  <a:srgbClr val="FFFFFF"/>
                </a:solidFill>
                <a:latin typeface="Tahoma" panose="020B0604030504040204" pitchFamily="34" charset="0"/>
              </a:rPr>
              <a:t>…</a:t>
            </a:r>
          </a:p>
          <a:p>
            <a:pPr marL="457200" indent="-457200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 startAt="6"/>
            </a:pPr>
            <a:endParaRPr lang="en-US" sz="2000" dirty="0">
              <a:solidFill>
                <a:srgbClr val="FFFFFF"/>
              </a:solidFill>
              <a:latin typeface="Tahoma" panose="020B0604030504040204" pitchFamily="34" charset="0"/>
            </a:endParaRPr>
          </a:p>
          <a:p>
            <a:pPr marL="457200" indent="-457200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 startAt="6"/>
            </a:pPr>
            <a:endParaRPr lang="en-US" sz="2000" dirty="0">
              <a:solidFill>
                <a:srgbClr val="FFFFFF"/>
              </a:solidFill>
              <a:latin typeface="Tahoma" panose="020B0604030504040204" pitchFamily="34" charset="0"/>
            </a:endParaRPr>
          </a:p>
          <a:p>
            <a:pPr rt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arenR" startAt="6"/>
            </a:pPr>
            <a:endParaRPr lang="en-US" sz="2000" dirty="0">
              <a:solidFill>
                <a:srgbClr val="FFFFFF"/>
              </a:solidFill>
              <a:latin typeface="Tahoma" panose="020B0604030504040204" pitchFamily="34" charset="0"/>
            </a:endParaRPr>
          </a:p>
          <a:p>
            <a:pPr rt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arenR" startAt="6"/>
            </a:pPr>
            <a:endParaRPr lang="en-US" sz="2000" dirty="0">
              <a:solidFill>
                <a:srgbClr val="FFFFFF"/>
              </a:solidFill>
              <a:latin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45348" y="0"/>
            <a:ext cx="6062878" cy="1200329"/>
          </a:xfrm>
          <a:prstGeom prst="rect">
            <a:avLst/>
          </a:prstGeom>
          <a:noFill/>
        </p:spPr>
        <p:txBody>
          <a:bodyPr wrap="none" rtlCol="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6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Violence against Children</a:t>
            </a:r>
          </a:p>
          <a:p>
            <a:pPr algn="ctr"/>
            <a:r>
              <a:rPr lang="en-US" sz="3600" b="1" dirty="0">
                <a:ln w="11430"/>
                <a:solidFill>
                  <a:srgbClr val="66CC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Response</a:t>
            </a:r>
          </a:p>
        </p:txBody>
      </p:sp>
    </p:spTree>
    <p:extLst>
      <p:ext uri="{BB962C8B-B14F-4D97-AF65-F5344CB8AC3E}">
        <p14:creationId xmlns:p14="http://schemas.microsoft.com/office/powerpoint/2010/main" val="3833412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27416" y="1681064"/>
            <a:ext cx="7527925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 rt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en-US" sz="2000" u="sng" dirty="0">
                <a:solidFill>
                  <a:srgbClr val="FFC000"/>
                </a:solidFill>
              </a:rPr>
              <a:t>CRC endorsed on 1989</a:t>
            </a:r>
            <a:br>
              <a:rPr lang="en-US" sz="2000" dirty="0">
                <a:solidFill>
                  <a:srgbClr val="FFC000"/>
                </a:solidFill>
              </a:rPr>
            </a:br>
            <a:br>
              <a:rPr lang="en-US" sz="2000" dirty="0">
                <a:solidFill>
                  <a:srgbClr val="FFC000"/>
                </a:solidFill>
              </a:rPr>
            </a:br>
            <a:r>
              <a:rPr lang="en-US" sz="2000" dirty="0">
                <a:solidFill>
                  <a:srgbClr val="FFC000"/>
                </a:solidFill>
              </a:rPr>
              <a:t>Article 1: </a:t>
            </a:r>
            <a:r>
              <a:rPr lang="en-US" sz="2000" dirty="0"/>
              <a:t>“every human being below the age of </a:t>
            </a:r>
            <a:r>
              <a:rPr lang="en-US" sz="2000" dirty="0">
                <a:solidFill>
                  <a:srgbClr val="FFC000"/>
                </a:solidFill>
              </a:rPr>
              <a:t>18 years </a:t>
            </a:r>
            <a:r>
              <a:rPr lang="en-US" sz="2000" dirty="0"/>
              <a:t>unless, under the law applicable to the child, majority is attained earlier.” </a:t>
            </a:r>
          </a:p>
          <a:p>
            <a:pPr algn="l" rt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en-US" sz="2000" dirty="0">
                <a:solidFill>
                  <a:srgbClr val="FFC000"/>
                </a:solidFill>
              </a:rPr>
              <a:t>Article 19: </a:t>
            </a:r>
            <a:r>
              <a:rPr lang="en-US" sz="2000" dirty="0"/>
              <a:t>“all forms of physical or mental violence, injury and abuse, neglect or negligent treatment, maltreatment or exploitation, including sexual abuse.”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90575" y="221739"/>
            <a:ext cx="7562850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Definition of Violence Against Children</a:t>
            </a:r>
            <a:b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</a:b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Convention on the Rights of the Child (CRC) 1989</a:t>
            </a:r>
          </a:p>
        </p:txBody>
      </p:sp>
    </p:spTree>
    <p:extLst>
      <p:ext uri="{BB962C8B-B14F-4D97-AF65-F5344CB8AC3E}">
        <p14:creationId xmlns:p14="http://schemas.microsoft.com/office/powerpoint/2010/main" val="1114954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33848" y="1782688"/>
            <a:ext cx="752792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 rt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en-US" sz="2000" dirty="0">
                <a:solidFill>
                  <a:srgbClr val="FFC000"/>
                </a:solidFill>
              </a:rPr>
              <a:t>In 1999</a:t>
            </a:r>
            <a:br>
              <a:rPr lang="en-US" sz="2000" dirty="0"/>
            </a:br>
            <a:r>
              <a:rPr lang="en-US" sz="2000" dirty="0">
                <a:solidFill>
                  <a:srgbClr val="0070C0"/>
                </a:solidFill>
              </a:rPr>
              <a:t>ISPCAN </a:t>
            </a:r>
            <a:r>
              <a:rPr lang="en-US" sz="2000" dirty="0"/>
              <a:t>compared definitions of abuse from 58 countries and found some commonality in what was considered abusive. </a:t>
            </a:r>
          </a:p>
          <a:p>
            <a:pPr algn="l" rt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en-US" sz="2000" dirty="0">
                <a:solidFill>
                  <a:srgbClr val="0070C0"/>
                </a:solidFill>
              </a:rPr>
              <a:t>WHO</a:t>
            </a:r>
            <a:r>
              <a:rPr lang="en-US" sz="2000" dirty="0"/>
              <a:t> Consultation on Child Abuse Prevention drafted the following definition:</a:t>
            </a:r>
          </a:p>
          <a:p>
            <a:pPr algn="l" rt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en-US" sz="2000" dirty="0"/>
              <a:t>‘‘Child abuse or maltreatment constitutes all forms of physical and/or emotional ill-treatment, sexual abuse, neglect or negligent treatment or commercial or other exploitation, resulting in actual or potential harm to the child’s health, survival, development or dignity in the context of a relationship of responsibility, trust or power.’’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90575" y="283294"/>
            <a:ext cx="7562850" cy="70788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Definition of Violence Against Children 1999</a:t>
            </a:r>
            <a:b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</a:br>
            <a:r>
              <a:rPr lang="en-US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The International Society for the Prevention of Child Abuse and Neglect (ISPCAN)</a:t>
            </a:r>
          </a:p>
        </p:txBody>
      </p:sp>
    </p:spTree>
    <p:extLst>
      <p:ext uri="{BB962C8B-B14F-4D97-AF65-F5344CB8AC3E}">
        <p14:creationId xmlns:p14="http://schemas.microsoft.com/office/powerpoint/2010/main" val="1070182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33848" y="1782687"/>
            <a:ext cx="752792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 rt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en-US" sz="2000" dirty="0">
                <a:solidFill>
                  <a:srgbClr val="FFC000"/>
                </a:solidFill>
              </a:rPr>
              <a:t>Violence: </a:t>
            </a:r>
            <a:r>
              <a:rPr lang="en-US" sz="2000" dirty="0"/>
              <a:t>The intentional use of physical force or power, threatened or actual, against oneself, another person, or against a group or community, that either results in or has a high likelihood of resulting in injury, death, psychological harm, </a:t>
            </a:r>
            <a:r>
              <a:rPr lang="en-US" sz="2000" dirty="0" err="1"/>
              <a:t>maldevelopment</a:t>
            </a:r>
            <a:r>
              <a:rPr lang="en-US" sz="2000" dirty="0"/>
              <a:t> or deprivation.</a:t>
            </a:r>
          </a:p>
          <a:p>
            <a:pPr algn="l" rtl="0" eaLnBrk="0" fontAlgn="base" hangingPunct="0">
              <a:spcBef>
                <a:spcPts val="1200"/>
              </a:spcBef>
              <a:spcAft>
                <a:spcPct val="0"/>
              </a:spcAft>
            </a:pPr>
            <a:endParaRPr lang="en-US" sz="2000" dirty="0">
              <a:solidFill>
                <a:srgbClr val="FFC000"/>
              </a:solidFill>
            </a:endParaRPr>
          </a:p>
          <a:p>
            <a:pPr algn="l" rt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en-US" sz="2000" dirty="0">
                <a:solidFill>
                  <a:srgbClr val="FFC000"/>
                </a:solidFill>
              </a:rPr>
              <a:t>Violence against Children: </a:t>
            </a:r>
            <a:r>
              <a:rPr lang="en-US" sz="2000" dirty="0"/>
              <a:t>the intentional use of physical force or power, threatened or actual, against a child, by an individual or group, that either results in or has a high likelihood of resulting in actual or potential harm to the child’s health, survival, development or dignity.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90575" y="221738"/>
            <a:ext cx="7562850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Definition of Violence Against Children 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WHO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2002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, UNSVAC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2006</a:t>
            </a:r>
            <a:endParaRPr lang="en-US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C00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7727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8316" name="Group 44"/>
          <p:cNvGrpSpPr>
            <a:grpSpLocks/>
          </p:cNvGrpSpPr>
          <p:nvPr/>
        </p:nvGrpSpPr>
        <p:grpSpPr bwMode="auto">
          <a:xfrm>
            <a:off x="3213100" y="855663"/>
            <a:ext cx="2160588" cy="450850"/>
            <a:chOff x="1020" y="981"/>
            <a:chExt cx="817" cy="384"/>
          </a:xfrm>
        </p:grpSpPr>
        <p:sp>
          <p:nvSpPr>
            <p:cNvPr id="438317" name="Line 45"/>
            <p:cNvSpPr>
              <a:spLocks noChangeShapeType="1"/>
            </p:cNvSpPr>
            <p:nvPr/>
          </p:nvSpPr>
          <p:spPr bwMode="auto">
            <a:xfrm>
              <a:off x="1429" y="981"/>
              <a:ext cx="0" cy="1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38318" name="Line 46"/>
            <p:cNvSpPr>
              <a:spLocks noChangeShapeType="1"/>
            </p:cNvSpPr>
            <p:nvPr/>
          </p:nvSpPr>
          <p:spPr bwMode="auto">
            <a:xfrm>
              <a:off x="1020" y="1117"/>
              <a:ext cx="0" cy="24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38319" name="Line 47"/>
            <p:cNvSpPr>
              <a:spLocks noChangeShapeType="1"/>
            </p:cNvSpPr>
            <p:nvPr/>
          </p:nvSpPr>
          <p:spPr bwMode="auto">
            <a:xfrm>
              <a:off x="1837" y="1117"/>
              <a:ext cx="0" cy="24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38320" name="Line 48"/>
            <p:cNvSpPr>
              <a:spLocks noChangeShapeType="1"/>
            </p:cNvSpPr>
            <p:nvPr/>
          </p:nvSpPr>
          <p:spPr bwMode="auto">
            <a:xfrm>
              <a:off x="1020" y="1117"/>
              <a:ext cx="81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38382" name="Group 110"/>
          <p:cNvGrpSpPr>
            <a:grpSpLocks/>
          </p:cNvGrpSpPr>
          <p:nvPr/>
        </p:nvGrpSpPr>
        <p:grpSpPr bwMode="auto">
          <a:xfrm>
            <a:off x="0" y="1604963"/>
            <a:ext cx="827088" cy="3232150"/>
            <a:chOff x="0" y="1011"/>
            <a:chExt cx="521" cy="2036"/>
          </a:xfrm>
        </p:grpSpPr>
        <p:sp>
          <p:nvSpPr>
            <p:cNvPr id="438322" name="Rectangle 50"/>
            <p:cNvSpPr>
              <a:spLocks noChangeArrowheads="1"/>
            </p:cNvSpPr>
            <p:nvPr/>
          </p:nvSpPr>
          <p:spPr bwMode="auto">
            <a:xfrm>
              <a:off x="0" y="1762"/>
              <a:ext cx="521" cy="269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Physical</a:t>
              </a:r>
              <a:endParaRPr lang="en-GB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23" name="Rectangle 51"/>
            <p:cNvSpPr>
              <a:spLocks noChangeArrowheads="1"/>
            </p:cNvSpPr>
            <p:nvPr/>
          </p:nvSpPr>
          <p:spPr bwMode="auto">
            <a:xfrm>
              <a:off x="0" y="2439"/>
              <a:ext cx="521" cy="269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Psychological</a:t>
              </a:r>
            </a:p>
          </p:txBody>
        </p:sp>
        <p:sp>
          <p:nvSpPr>
            <p:cNvPr id="438324" name="Rectangle 52"/>
            <p:cNvSpPr>
              <a:spLocks noChangeArrowheads="1"/>
            </p:cNvSpPr>
            <p:nvPr/>
          </p:nvSpPr>
          <p:spPr bwMode="auto">
            <a:xfrm>
              <a:off x="0" y="2778"/>
              <a:ext cx="521" cy="269"/>
            </a:xfrm>
            <a:prstGeom prst="rect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Neglect</a:t>
              </a:r>
              <a:endParaRPr lang="en-GB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25" name="Line 53"/>
            <p:cNvSpPr>
              <a:spLocks noChangeShapeType="1"/>
            </p:cNvSpPr>
            <p:nvPr/>
          </p:nvSpPr>
          <p:spPr bwMode="auto">
            <a:xfrm flipH="1">
              <a:off x="295" y="1011"/>
              <a:ext cx="0" cy="74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 sz="11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grpSp>
        <p:nvGrpSpPr>
          <p:cNvPr id="438383" name="Group 111"/>
          <p:cNvGrpSpPr>
            <a:grpSpLocks/>
          </p:cNvGrpSpPr>
          <p:nvPr/>
        </p:nvGrpSpPr>
        <p:grpSpPr bwMode="auto">
          <a:xfrm>
            <a:off x="900113" y="1649413"/>
            <a:ext cx="827087" cy="3187700"/>
            <a:chOff x="567" y="1039"/>
            <a:chExt cx="521" cy="2008"/>
          </a:xfrm>
        </p:grpSpPr>
        <p:sp>
          <p:nvSpPr>
            <p:cNvPr id="438345" name="Rectangle 73"/>
            <p:cNvSpPr>
              <a:spLocks noChangeArrowheads="1"/>
            </p:cNvSpPr>
            <p:nvPr/>
          </p:nvSpPr>
          <p:spPr bwMode="auto">
            <a:xfrm>
              <a:off x="567" y="1762"/>
              <a:ext cx="521" cy="269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Physical</a:t>
              </a:r>
              <a:endParaRPr lang="en-GB" sz="11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46" name="Rectangle 74"/>
            <p:cNvSpPr>
              <a:spLocks noChangeArrowheads="1"/>
            </p:cNvSpPr>
            <p:nvPr/>
          </p:nvSpPr>
          <p:spPr bwMode="auto">
            <a:xfrm>
              <a:off x="567" y="2439"/>
              <a:ext cx="521" cy="269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Psychological</a:t>
              </a:r>
            </a:p>
          </p:txBody>
        </p:sp>
        <p:sp>
          <p:nvSpPr>
            <p:cNvPr id="438347" name="Rectangle 75"/>
            <p:cNvSpPr>
              <a:spLocks noChangeArrowheads="1"/>
            </p:cNvSpPr>
            <p:nvPr/>
          </p:nvSpPr>
          <p:spPr bwMode="auto">
            <a:xfrm>
              <a:off x="567" y="2778"/>
              <a:ext cx="521" cy="269"/>
            </a:xfrm>
            <a:prstGeom prst="rect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Neglect</a:t>
              </a:r>
              <a:endParaRPr lang="en-GB" sz="11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48" name="Line 76"/>
            <p:cNvSpPr>
              <a:spLocks noChangeShapeType="1"/>
            </p:cNvSpPr>
            <p:nvPr/>
          </p:nvSpPr>
          <p:spPr bwMode="auto">
            <a:xfrm flipH="1">
              <a:off x="833" y="1039"/>
              <a:ext cx="0" cy="7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 sz="11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grpSp>
        <p:nvGrpSpPr>
          <p:cNvPr id="438361" name="Group 89"/>
          <p:cNvGrpSpPr>
            <a:grpSpLocks/>
          </p:cNvGrpSpPr>
          <p:nvPr/>
        </p:nvGrpSpPr>
        <p:grpSpPr bwMode="auto">
          <a:xfrm>
            <a:off x="3635375" y="2287588"/>
            <a:ext cx="827088" cy="2549525"/>
            <a:chOff x="3696" y="2568"/>
            <a:chExt cx="521" cy="1606"/>
          </a:xfrm>
        </p:grpSpPr>
        <p:sp>
          <p:nvSpPr>
            <p:cNvPr id="438362" name="Rectangle 90"/>
            <p:cNvSpPr>
              <a:spLocks noChangeArrowheads="1"/>
            </p:cNvSpPr>
            <p:nvPr/>
          </p:nvSpPr>
          <p:spPr bwMode="auto">
            <a:xfrm>
              <a:off x="3696" y="2889"/>
              <a:ext cx="521" cy="269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Physical</a:t>
              </a:r>
              <a:endParaRPr lang="en-GB" sz="11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63" name="Rectangle 91"/>
            <p:cNvSpPr>
              <a:spLocks noChangeArrowheads="1"/>
            </p:cNvSpPr>
            <p:nvPr/>
          </p:nvSpPr>
          <p:spPr bwMode="auto">
            <a:xfrm>
              <a:off x="3696" y="3228"/>
              <a:ext cx="521" cy="269"/>
            </a:xfrm>
            <a:prstGeom prst="rect">
              <a:avLst/>
            </a:prstGeom>
            <a:solidFill>
              <a:srgbClr val="7030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Sexual</a:t>
              </a:r>
              <a:endParaRPr lang="en-GB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64" name="Rectangle 92"/>
            <p:cNvSpPr>
              <a:spLocks noChangeArrowheads="1"/>
            </p:cNvSpPr>
            <p:nvPr/>
          </p:nvSpPr>
          <p:spPr bwMode="auto">
            <a:xfrm>
              <a:off x="3696" y="3566"/>
              <a:ext cx="521" cy="269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Psychological</a:t>
              </a:r>
            </a:p>
          </p:txBody>
        </p:sp>
        <p:sp>
          <p:nvSpPr>
            <p:cNvPr id="438365" name="Rectangle 93"/>
            <p:cNvSpPr>
              <a:spLocks noChangeArrowheads="1"/>
            </p:cNvSpPr>
            <p:nvPr/>
          </p:nvSpPr>
          <p:spPr bwMode="auto">
            <a:xfrm>
              <a:off x="3696" y="3905"/>
              <a:ext cx="521" cy="269"/>
            </a:xfrm>
            <a:prstGeom prst="rect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Neglect</a:t>
              </a:r>
              <a:endParaRPr lang="en-GB" sz="11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66" name="Line 94"/>
            <p:cNvSpPr>
              <a:spLocks noChangeShapeType="1"/>
            </p:cNvSpPr>
            <p:nvPr/>
          </p:nvSpPr>
          <p:spPr bwMode="auto">
            <a:xfrm>
              <a:off x="3969" y="2568"/>
              <a:ext cx="0" cy="31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 sz="11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grpSp>
        <p:nvGrpSpPr>
          <p:cNvPr id="438367" name="Group 95"/>
          <p:cNvGrpSpPr>
            <a:grpSpLocks/>
          </p:cNvGrpSpPr>
          <p:nvPr/>
        </p:nvGrpSpPr>
        <p:grpSpPr bwMode="auto">
          <a:xfrm>
            <a:off x="2770188" y="2287588"/>
            <a:ext cx="827087" cy="2549525"/>
            <a:chOff x="3696" y="2568"/>
            <a:chExt cx="521" cy="1606"/>
          </a:xfrm>
        </p:grpSpPr>
        <p:sp>
          <p:nvSpPr>
            <p:cNvPr id="438368" name="Rectangle 96"/>
            <p:cNvSpPr>
              <a:spLocks noChangeArrowheads="1"/>
            </p:cNvSpPr>
            <p:nvPr/>
          </p:nvSpPr>
          <p:spPr bwMode="auto">
            <a:xfrm>
              <a:off x="3696" y="2889"/>
              <a:ext cx="521" cy="269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Physical</a:t>
              </a:r>
              <a:endParaRPr lang="en-GB" sz="11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69" name="Rectangle 97"/>
            <p:cNvSpPr>
              <a:spLocks noChangeArrowheads="1"/>
            </p:cNvSpPr>
            <p:nvPr/>
          </p:nvSpPr>
          <p:spPr bwMode="auto">
            <a:xfrm>
              <a:off x="3696" y="3228"/>
              <a:ext cx="521" cy="269"/>
            </a:xfrm>
            <a:prstGeom prst="rect">
              <a:avLst/>
            </a:prstGeom>
            <a:solidFill>
              <a:srgbClr val="7030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Sexual</a:t>
              </a:r>
              <a:endParaRPr lang="en-GB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70" name="Rectangle 98"/>
            <p:cNvSpPr>
              <a:spLocks noChangeArrowheads="1"/>
            </p:cNvSpPr>
            <p:nvPr/>
          </p:nvSpPr>
          <p:spPr bwMode="auto">
            <a:xfrm>
              <a:off x="3696" y="3566"/>
              <a:ext cx="521" cy="269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Psychological</a:t>
              </a:r>
            </a:p>
          </p:txBody>
        </p:sp>
        <p:sp>
          <p:nvSpPr>
            <p:cNvPr id="438371" name="Rectangle 99"/>
            <p:cNvSpPr>
              <a:spLocks noChangeArrowheads="1"/>
            </p:cNvSpPr>
            <p:nvPr/>
          </p:nvSpPr>
          <p:spPr bwMode="auto">
            <a:xfrm>
              <a:off x="3696" y="3905"/>
              <a:ext cx="521" cy="269"/>
            </a:xfrm>
            <a:prstGeom prst="rect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Neglect</a:t>
              </a:r>
              <a:endParaRPr lang="en-GB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72" name="Line 100"/>
            <p:cNvSpPr>
              <a:spLocks noChangeShapeType="1"/>
            </p:cNvSpPr>
            <p:nvPr/>
          </p:nvSpPr>
          <p:spPr bwMode="auto">
            <a:xfrm>
              <a:off x="3969" y="2568"/>
              <a:ext cx="0" cy="31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 sz="11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grpSp>
        <p:nvGrpSpPr>
          <p:cNvPr id="438373" name="Group 101"/>
          <p:cNvGrpSpPr>
            <a:grpSpLocks/>
          </p:cNvGrpSpPr>
          <p:nvPr/>
        </p:nvGrpSpPr>
        <p:grpSpPr bwMode="auto">
          <a:xfrm>
            <a:off x="1908175" y="2287588"/>
            <a:ext cx="827088" cy="2549525"/>
            <a:chOff x="3696" y="2568"/>
            <a:chExt cx="521" cy="1606"/>
          </a:xfrm>
        </p:grpSpPr>
        <p:sp>
          <p:nvSpPr>
            <p:cNvPr id="438374" name="Rectangle 102"/>
            <p:cNvSpPr>
              <a:spLocks noChangeArrowheads="1"/>
            </p:cNvSpPr>
            <p:nvPr/>
          </p:nvSpPr>
          <p:spPr bwMode="auto">
            <a:xfrm>
              <a:off x="3696" y="2889"/>
              <a:ext cx="521" cy="269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Physical</a:t>
              </a:r>
              <a:endParaRPr lang="en-GB" sz="11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75" name="Rectangle 103"/>
            <p:cNvSpPr>
              <a:spLocks noChangeArrowheads="1"/>
            </p:cNvSpPr>
            <p:nvPr/>
          </p:nvSpPr>
          <p:spPr bwMode="auto">
            <a:xfrm>
              <a:off x="3696" y="3228"/>
              <a:ext cx="521" cy="269"/>
            </a:xfrm>
            <a:prstGeom prst="rect">
              <a:avLst/>
            </a:prstGeom>
            <a:solidFill>
              <a:srgbClr val="7030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Sexual</a:t>
              </a:r>
              <a:endParaRPr lang="en-GB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76" name="Rectangle 104"/>
            <p:cNvSpPr>
              <a:spLocks noChangeArrowheads="1"/>
            </p:cNvSpPr>
            <p:nvPr/>
          </p:nvSpPr>
          <p:spPr bwMode="auto">
            <a:xfrm>
              <a:off x="3696" y="3566"/>
              <a:ext cx="521" cy="269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Psychological</a:t>
              </a:r>
            </a:p>
          </p:txBody>
        </p:sp>
        <p:sp>
          <p:nvSpPr>
            <p:cNvPr id="438377" name="Rectangle 105"/>
            <p:cNvSpPr>
              <a:spLocks noChangeArrowheads="1"/>
            </p:cNvSpPr>
            <p:nvPr/>
          </p:nvSpPr>
          <p:spPr bwMode="auto">
            <a:xfrm>
              <a:off x="3696" y="3905"/>
              <a:ext cx="521" cy="269"/>
            </a:xfrm>
            <a:prstGeom prst="rect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Neglect</a:t>
              </a:r>
              <a:endParaRPr lang="en-GB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78" name="Line 106"/>
            <p:cNvSpPr>
              <a:spLocks noChangeShapeType="1"/>
            </p:cNvSpPr>
            <p:nvPr/>
          </p:nvSpPr>
          <p:spPr bwMode="auto">
            <a:xfrm>
              <a:off x="3969" y="2568"/>
              <a:ext cx="0" cy="31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 sz="11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grpSp>
        <p:nvGrpSpPr>
          <p:cNvPr id="438355" name="Group 83"/>
          <p:cNvGrpSpPr>
            <a:grpSpLocks/>
          </p:cNvGrpSpPr>
          <p:nvPr/>
        </p:nvGrpSpPr>
        <p:grpSpPr bwMode="auto">
          <a:xfrm>
            <a:off x="4645025" y="2287588"/>
            <a:ext cx="827088" cy="2549525"/>
            <a:chOff x="3696" y="2568"/>
            <a:chExt cx="521" cy="1606"/>
          </a:xfrm>
        </p:grpSpPr>
        <p:sp>
          <p:nvSpPr>
            <p:cNvPr id="438356" name="Rectangle 84"/>
            <p:cNvSpPr>
              <a:spLocks noChangeArrowheads="1"/>
            </p:cNvSpPr>
            <p:nvPr/>
          </p:nvSpPr>
          <p:spPr bwMode="auto">
            <a:xfrm>
              <a:off x="3696" y="2889"/>
              <a:ext cx="521" cy="269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Physical</a:t>
              </a:r>
              <a:endParaRPr lang="en-GB" sz="11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57" name="Rectangle 85"/>
            <p:cNvSpPr>
              <a:spLocks noChangeArrowheads="1"/>
            </p:cNvSpPr>
            <p:nvPr/>
          </p:nvSpPr>
          <p:spPr bwMode="auto">
            <a:xfrm>
              <a:off x="3696" y="3228"/>
              <a:ext cx="521" cy="269"/>
            </a:xfrm>
            <a:prstGeom prst="rect">
              <a:avLst/>
            </a:prstGeom>
            <a:solidFill>
              <a:srgbClr val="7030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Sexual</a:t>
              </a:r>
              <a:endParaRPr lang="en-GB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58" name="Rectangle 86"/>
            <p:cNvSpPr>
              <a:spLocks noChangeArrowheads="1"/>
            </p:cNvSpPr>
            <p:nvPr/>
          </p:nvSpPr>
          <p:spPr bwMode="auto">
            <a:xfrm>
              <a:off x="3696" y="3566"/>
              <a:ext cx="521" cy="269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Psychological</a:t>
              </a:r>
            </a:p>
          </p:txBody>
        </p:sp>
        <p:sp>
          <p:nvSpPr>
            <p:cNvPr id="438359" name="Rectangle 87"/>
            <p:cNvSpPr>
              <a:spLocks noChangeArrowheads="1"/>
            </p:cNvSpPr>
            <p:nvPr/>
          </p:nvSpPr>
          <p:spPr bwMode="auto">
            <a:xfrm>
              <a:off x="3696" y="3905"/>
              <a:ext cx="521" cy="269"/>
            </a:xfrm>
            <a:prstGeom prst="rect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Neglect</a:t>
              </a:r>
              <a:endParaRPr lang="en-GB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60" name="Line 88"/>
            <p:cNvSpPr>
              <a:spLocks noChangeShapeType="1"/>
            </p:cNvSpPr>
            <p:nvPr/>
          </p:nvSpPr>
          <p:spPr bwMode="auto">
            <a:xfrm>
              <a:off x="3969" y="2568"/>
              <a:ext cx="0" cy="31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 sz="11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grpSp>
        <p:nvGrpSpPr>
          <p:cNvPr id="438338" name="Group 66"/>
          <p:cNvGrpSpPr>
            <a:grpSpLocks/>
          </p:cNvGrpSpPr>
          <p:nvPr/>
        </p:nvGrpSpPr>
        <p:grpSpPr bwMode="auto">
          <a:xfrm>
            <a:off x="5580063" y="2287588"/>
            <a:ext cx="827087" cy="2549525"/>
            <a:chOff x="3696" y="2568"/>
            <a:chExt cx="521" cy="1606"/>
          </a:xfrm>
        </p:grpSpPr>
        <p:sp>
          <p:nvSpPr>
            <p:cNvPr id="438339" name="Rectangle 67"/>
            <p:cNvSpPr>
              <a:spLocks noChangeArrowheads="1"/>
            </p:cNvSpPr>
            <p:nvPr/>
          </p:nvSpPr>
          <p:spPr bwMode="auto">
            <a:xfrm>
              <a:off x="3696" y="2889"/>
              <a:ext cx="521" cy="269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Physical</a:t>
              </a:r>
              <a:endParaRPr lang="en-GB" sz="11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40" name="Rectangle 68"/>
            <p:cNvSpPr>
              <a:spLocks noChangeArrowheads="1"/>
            </p:cNvSpPr>
            <p:nvPr/>
          </p:nvSpPr>
          <p:spPr bwMode="auto">
            <a:xfrm>
              <a:off x="3696" y="3228"/>
              <a:ext cx="521" cy="269"/>
            </a:xfrm>
            <a:prstGeom prst="rect">
              <a:avLst/>
            </a:prstGeom>
            <a:solidFill>
              <a:srgbClr val="7030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Sexual</a:t>
              </a:r>
              <a:endParaRPr lang="en-GB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41" name="Rectangle 69"/>
            <p:cNvSpPr>
              <a:spLocks noChangeArrowheads="1"/>
            </p:cNvSpPr>
            <p:nvPr/>
          </p:nvSpPr>
          <p:spPr bwMode="auto">
            <a:xfrm>
              <a:off x="3696" y="3566"/>
              <a:ext cx="521" cy="269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Psychological</a:t>
              </a:r>
            </a:p>
          </p:txBody>
        </p:sp>
        <p:sp>
          <p:nvSpPr>
            <p:cNvPr id="438342" name="Rectangle 70"/>
            <p:cNvSpPr>
              <a:spLocks noChangeArrowheads="1"/>
            </p:cNvSpPr>
            <p:nvPr/>
          </p:nvSpPr>
          <p:spPr bwMode="auto">
            <a:xfrm>
              <a:off x="3696" y="3905"/>
              <a:ext cx="521" cy="269"/>
            </a:xfrm>
            <a:prstGeom prst="rect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Neglect</a:t>
              </a:r>
              <a:endParaRPr lang="en-GB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43" name="Line 71"/>
            <p:cNvSpPr>
              <a:spLocks noChangeShapeType="1"/>
            </p:cNvSpPr>
            <p:nvPr/>
          </p:nvSpPr>
          <p:spPr bwMode="auto">
            <a:xfrm>
              <a:off x="3969" y="2568"/>
              <a:ext cx="0" cy="31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 sz="11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sp>
        <p:nvSpPr>
          <p:cNvPr id="438275" name="Rectangle 3"/>
          <p:cNvSpPr>
            <a:spLocks noChangeArrowheads="1"/>
          </p:cNvSpPr>
          <p:nvPr/>
        </p:nvSpPr>
        <p:spPr bwMode="auto">
          <a:xfrm>
            <a:off x="7226300" y="646113"/>
            <a:ext cx="1439863" cy="325437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CCCCFF">
                  <a:gamma/>
                  <a:shade val="7451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45791" dir="877859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rPr>
              <a:t>Collective</a:t>
            </a:r>
          </a:p>
        </p:txBody>
      </p:sp>
      <p:sp>
        <p:nvSpPr>
          <p:cNvPr id="438276" name="Rectangle 4"/>
          <p:cNvSpPr>
            <a:spLocks noChangeArrowheads="1"/>
          </p:cNvSpPr>
          <p:nvPr/>
        </p:nvSpPr>
        <p:spPr bwMode="auto">
          <a:xfrm>
            <a:off x="3727450" y="600075"/>
            <a:ext cx="1152525" cy="296863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CCCCFF">
                  <a:gamma/>
                  <a:shade val="7451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45791" dir="877859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rPr>
              <a:t>Interpersonal</a:t>
            </a:r>
          </a:p>
        </p:txBody>
      </p:sp>
      <p:sp>
        <p:nvSpPr>
          <p:cNvPr id="438277" name="Rectangle 5"/>
          <p:cNvSpPr>
            <a:spLocks noChangeArrowheads="1"/>
          </p:cNvSpPr>
          <p:nvPr/>
        </p:nvSpPr>
        <p:spPr bwMode="auto">
          <a:xfrm>
            <a:off x="434975" y="644525"/>
            <a:ext cx="1152525" cy="296863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CCCCFF">
                  <a:gamma/>
                  <a:shade val="7451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45791" dir="8778596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rPr>
              <a:t>Self-directed</a:t>
            </a:r>
          </a:p>
        </p:txBody>
      </p:sp>
      <p:sp>
        <p:nvSpPr>
          <p:cNvPr id="438278" name="Rectangle 6"/>
          <p:cNvSpPr>
            <a:spLocks noChangeArrowheads="1"/>
          </p:cNvSpPr>
          <p:nvPr/>
        </p:nvSpPr>
        <p:spPr bwMode="auto">
          <a:xfrm>
            <a:off x="982663" y="1344613"/>
            <a:ext cx="863600" cy="31115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CCCCFF">
                  <a:gamma/>
                  <a:shade val="7451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45791" dir="877859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rPr>
              <a:t>Self-abuse</a:t>
            </a:r>
          </a:p>
        </p:txBody>
      </p:sp>
      <p:sp>
        <p:nvSpPr>
          <p:cNvPr id="438279" name="Rectangle 7"/>
          <p:cNvSpPr>
            <a:spLocks noChangeArrowheads="1"/>
          </p:cNvSpPr>
          <p:nvPr/>
        </p:nvSpPr>
        <p:spPr bwMode="auto">
          <a:xfrm>
            <a:off x="0" y="1316038"/>
            <a:ext cx="814388" cy="327025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CCCCFF">
                  <a:gamma/>
                  <a:shade val="7451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45791" dir="8778596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rPr>
              <a:t>Suicidal</a:t>
            </a:r>
          </a:p>
        </p:txBody>
      </p:sp>
      <p:sp>
        <p:nvSpPr>
          <p:cNvPr id="438280" name="Rectangle 8"/>
          <p:cNvSpPr>
            <a:spLocks noChangeArrowheads="1"/>
          </p:cNvSpPr>
          <p:nvPr/>
        </p:nvSpPr>
        <p:spPr bwMode="auto">
          <a:xfrm>
            <a:off x="5003800" y="1374775"/>
            <a:ext cx="1152525" cy="31115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CCCCFF">
                  <a:gamma/>
                  <a:shade val="7451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rPr>
              <a:t>Community</a:t>
            </a:r>
          </a:p>
        </p:txBody>
      </p:sp>
      <p:sp>
        <p:nvSpPr>
          <p:cNvPr id="438281" name="Rectangle 9"/>
          <p:cNvSpPr>
            <a:spLocks noChangeArrowheads="1"/>
          </p:cNvSpPr>
          <p:nvPr/>
        </p:nvSpPr>
        <p:spPr bwMode="auto">
          <a:xfrm>
            <a:off x="2770188" y="1374775"/>
            <a:ext cx="1152525" cy="31115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CCCCFF">
                  <a:gamma/>
                  <a:shade val="7451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rPr>
              <a:t>Family</a:t>
            </a:r>
          </a:p>
        </p:txBody>
      </p:sp>
      <p:sp>
        <p:nvSpPr>
          <p:cNvPr id="438282" name="Rectangle 10"/>
          <p:cNvSpPr>
            <a:spLocks noChangeArrowheads="1"/>
          </p:cNvSpPr>
          <p:nvPr/>
        </p:nvSpPr>
        <p:spPr bwMode="auto">
          <a:xfrm>
            <a:off x="1920875" y="2039938"/>
            <a:ext cx="863600" cy="288925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CCCCFF">
                  <a:gamma/>
                  <a:shade val="7451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rPr>
              <a:t>Child</a:t>
            </a:r>
          </a:p>
        </p:txBody>
      </p:sp>
      <p:sp>
        <p:nvSpPr>
          <p:cNvPr id="438283" name="Rectangle 11"/>
          <p:cNvSpPr>
            <a:spLocks noChangeArrowheads="1"/>
          </p:cNvSpPr>
          <p:nvPr/>
        </p:nvSpPr>
        <p:spPr bwMode="auto">
          <a:xfrm>
            <a:off x="2855913" y="2039938"/>
            <a:ext cx="792162" cy="288925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CCCCFF">
                  <a:gamma/>
                  <a:shade val="7451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rPr>
              <a:t>Partner</a:t>
            </a:r>
          </a:p>
        </p:txBody>
      </p:sp>
      <p:sp>
        <p:nvSpPr>
          <p:cNvPr id="438284" name="Rectangle 12"/>
          <p:cNvSpPr>
            <a:spLocks noChangeArrowheads="1"/>
          </p:cNvSpPr>
          <p:nvPr/>
        </p:nvSpPr>
        <p:spPr bwMode="auto">
          <a:xfrm>
            <a:off x="3721100" y="2039938"/>
            <a:ext cx="719138" cy="288925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CCCCFF">
                  <a:gamma/>
                  <a:shade val="7451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rPr>
              <a:t>Elder</a:t>
            </a:r>
          </a:p>
        </p:txBody>
      </p:sp>
      <p:sp>
        <p:nvSpPr>
          <p:cNvPr id="438285" name="Rectangle 13"/>
          <p:cNvSpPr>
            <a:spLocks noChangeArrowheads="1"/>
          </p:cNvSpPr>
          <p:nvPr/>
        </p:nvSpPr>
        <p:spPr bwMode="auto">
          <a:xfrm>
            <a:off x="4584700" y="2039938"/>
            <a:ext cx="1008063" cy="288925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CCCCFF">
                  <a:gamma/>
                  <a:shade val="7451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rPr>
              <a:t>Acquaintance</a:t>
            </a:r>
          </a:p>
        </p:txBody>
      </p:sp>
      <p:sp>
        <p:nvSpPr>
          <p:cNvPr id="438286" name="Rectangle 14"/>
          <p:cNvSpPr>
            <a:spLocks noChangeArrowheads="1"/>
          </p:cNvSpPr>
          <p:nvPr/>
        </p:nvSpPr>
        <p:spPr bwMode="auto">
          <a:xfrm>
            <a:off x="5737225" y="2039938"/>
            <a:ext cx="719138" cy="288925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CCCCFF">
                  <a:gamma/>
                  <a:shade val="7451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rPr>
              <a:t>Stranger</a:t>
            </a:r>
          </a:p>
        </p:txBody>
      </p:sp>
      <p:sp>
        <p:nvSpPr>
          <p:cNvPr id="438287" name="Rectangle 15"/>
          <p:cNvSpPr>
            <a:spLocks noChangeArrowheads="1"/>
          </p:cNvSpPr>
          <p:nvPr/>
        </p:nvSpPr>
        <p:spPr bwMode="auto">
          <a:xfrm>
            <a:off x="6588125" y="1374775"/>
            <a:ext cx="792163" cy="31115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CCCCFF">
                  <a:gamma/>
                  <a:shade val="7451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rPr>
              <a:t>Social</a:t>
            </a:r>
          </a:p>
        </p:txBody>
      </p:sp>
      <p:sp>
        <p:nvSpPr>
          <p:cNvPr id="438288" name="Rectangle 16"/>
          <p:cNvSpPr>
            <a:spLocks noChangeArrowheads="1"/>
          </p:cNvSpPr>
          <p:nvPr/>
        </p:nvSpPr>
        <p:spPr bwMode="auto">
          <a:xfrm>
            <a:off x="7451725" y="1374775"/>
            <a:ext cx="792163" cy="31115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CCCCFF">
                  <a:gamma/>
                  <a:shade val="7451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rPr>
              <a:t>Political</a:t>
            </a:r>
          </a:p>
        </p:txBody>
      </p:sp>
      <p:sp>
        <p:nvSpPr>
          <p:cNvPr id="438289" name="Rectangle 17"/>
          <p:cNvSpPr>
            <a:spLocks noChangeArrowheads="1"/>
          </p:cNvSpPr>
          <p:nvPr/>
        </p:nvSpPr>
        <p:spPr bwMode="auto">
          <a:xfrm>
            <a:off x="8388350" y="1374775"/>
            <a:ext cx="755650" cy="31115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CCCCFF">
                  <a:gamma/>
                  <a:shade val="7451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rPr>
              <a:t>Economic</a:t>
            </a:r>
          </a:p>
        </p:txBody>
      </p:sp>
      <p:grpSp>
        <p:nvGrpSpPr>
          <p:cNvPr id="438290" name="Group 18"/>
          <p:cNvGrpSpPr>
            <a:grpSpLocks/>
          </p:cNvGrpSpPr>
          <p:nvPr/>
        </p:nvGrpSpPr>
        <p:grpSpPr bwMode="auto">
          <a:xfrm>
            <a:off x="990600" y="244475"/>
            <a:ext cx="6913563" cy="395288"/>
            <a:chOff x="657" y="346"/>
            <a:chExt cx="4355" cy="408"/>
          </a:xfrm>
        </p:grpSpPr>
        <p:sp>
          <p:nvSpPr>
            <p:cNvPr id="438291" name="Line 19"/>
            <p:cNvSpPr>
              <a:spLocks noChangeShapeType="1"/>
            </p:cNvSpPr>
            <p:nvPr/>
          </p:nvSpPr>
          <p:spPr bwMode="auto">
            <a:xfrm flipH="1">
              <a:off x="2744" y="346"/>
              <a:ext cx="0" cy="3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38292" name="Line 20"/>
            <p:cNvSpPr>
              <a:spLocks noChangeShapeType="1"/>
            </p:cNvSpPr>
            <p:nvPr/>
          </p:nvSpPr>
          <p:spPr bwMode="auto">
            <a:xfrm>
              <a:off x="657" y="482"/>
              <a:ext cx="4355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38293" name="Line 21"/>
            <p:cNvSpPr>
              <a:spLocks noChangeShapeType="1"/>
            </p:cNvSpPr>
            <p:nvPr/>
          </p:nvSpPr>
          <p:spPr bwMode="auto">
            <a:xfrm>
              <a:off x="657" y="482"/>
              <a:ext cx="0" cy="27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38294" name="Line 22"/>
            <p:cNvSpPr>
              <a:spLocks noChangeShapeType="1"/>
            </p:cNvSpPr>
            <p:nvPr/>
          </p:nvSpPr>
          <p:spPr bwMode="auto">
            <a:xfrm>
              <a:off x="5012" y="482"/>
              <a:ext cx="0" cy="27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438295" name="Line 23"/>
          <p:cNvSpPr>
            <a:spLocks noChangeShapeType="1"/>
          </p:cNvSpPr>
          <p:nvPr/>
        </p:nvSpPr>
        <p:spPr bwMode="auto">
          <a:xfrm flipH="1">
            <a:off x="7235825" y="1014413"/>
            <a:ext cx="1223963" cy="0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pSp>
        <p:nvGrpSpPr>
          <p:cNvPr id="438296" name="Group 24"/>
          <p:cNvGrpSpPr>
            <a:grpSpLocks/>
          </p:cNvGrpSpPr>
          <p:nvPr/>
        </p:nvGrpSpPr>
        <p:grpSpPr bwMode="auto">
          <a:xfrm>
            <a:off x="7019925" y="969963"/>
            <a:ext cx="1728788" cy="371475"/>
            <a:chOff x="4558" y="1162"/>
            <a:chExt cx="817" cy="384"/>
          </a:xfrm>
        </p:grpSpPr>
        <p:sp>
          <p:nvSpPr>
            <p:cNvPr id="438297" name="Line 25"/>
            <p:cNvSpPr>
              <a:spLocks noChangeShapeType="1"/>
            </p:cNvSpPr>
            <p:nvPr/>
          </p:nvSpPr>
          <p:spPr bwMode="auto">
            <a:xfrm>
              <a:off x="4967" y="1162"/>
              <a:ext cx="0" cy="3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38298" name="Line 26"/>
            <p:cNvSpPr>
              <a:spLocks noChangeShapeType="1"/>
            </p:cNvSpPr>
            <p:nvPr/>
          </p:nvSpPr>
          <p:spPr bwMode="auto">
            <a:xfrm>
              <a:off x="4558" y="1298"/>
              <a:ext cx="0" cy="24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38299" name="Line 27"/>
            <p:cNvSpPr>
              <a:spLocks noChangeShapeType="1"/>
            </p:cNvSpPr>
            <p:nvPr/>
          </p:nvSpPr>
          <p:spPr bwMode="auto">
            <a:xfrm>
              <a:off x="5375" y="1298"/>
              <a:ext cx="0" cy="24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38300" name="Line 28"/>
            <p:cNvSpPr>
              <a:spLocks noChangeShapeType="1"/>
            </p:cNvSpPr>
            <p:nvPr/>
          </p:nvSpPr>
          <p:spPr bwMode="auto">
            <a:xfrm>
              <a:off x="4558" y="1298"/>
              <a:ext cx="81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38301" name="Group 29"/>
          <p:cNvGrpSpPr>
            <a:grpSpLocks/>
          </p:cNvGrpSpPr>
          <p:nvPr/>
        </p:nvGrpSpPr>
        <p:grpSpPr bwMode="auto">
          <a:xfrm>
            <a:off x="454025" y="917575"/>
            <a:ext cx="1008063" cy="423863"/>
            <a:chOff x="1020" y="981"/>
            <a:chExt cx="817" cy="384"/>
          </a:xfrm>
        </p:grpSpPr>
        <p:sp>
          <p:nvSpPr>
            <p:cNvPr id="438302" name="Line 30"/>
            <p:cNvSpPr>
              <a:spLocks noChangeShapeType="1"/>
            </p:cNvSpPr>
            <p:nvPr/>
          </p:nvSpPr>
          <p:spPr bwMode="auto">
            <a:xfrm>
              <a:off x="1429" y="981"/>
              <a:ext cx="0" cy="1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38303" name="Line 31"/>
            <p:cNvSpPr>
              <a:spLocks noChangeShapeType="1"/>
            </p:cNvSpPr>
            <p:nvPr/>
          </p:nvSpPr>
          <p:spPr bwMode="auto">
            <a:xfrm>
              <a:off x="1020" y="1117"/>
              <a:ext cx="0" cy="24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38304" name="Line 32"/>
            <p:cNvSpPr>
              <a:spLocks noChangeShapeType="1"/>
            </p:cNvSpPr>
            <p:nvPr/>
          </p:nvSpPr>
          <p:spPr bwMode="auto">
            <a:xfrm>
              <a:off x="1837" y="1117"/>
              <a:ext cx="0" cy="24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38305" name="Line 33"/>
            <p:cNvSpPr>
              <a:spLocks noChangeShapeType="1"/>
            </p:cNvSpPr>
            <p:nvPr/>
          </p:nvSpPr>
          <p:spPr bwMode="auto">
            <a:xfrm>
              <a:off x="1020" y="1117"/>
              <a:ext cx="81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38306" name="Group 34"/>
          <p:cNvGrpSpPr>
            <a:grpSpLocks/>
          </p:cNvGrpSpPr>
          <p:nvPr/>
        </p:nvGrpSpPr>
        <p:grpSpPr bwMode="auto">
          <a:xfrm>
            <a:off x="2366963" y="1697038"/>
            <a:ext cx="1727200" cy="358775"/>
            <a:chOff x="4558" y="1162"/>
            <a:chExt cx="817" cy="384"/>
          </a:xfrm>
        </p:grpSpPr>
        <p:sp>
          <p:nvSpPr>
            <p:cNvPr id="438307" name="Line 35"/>
            <p:cNvSpPr>
              <a:spLocks noChangeShapeType="1"/>
            </p:cNvSpPr>
            <p:nvPr/>
          </p:nvSpPr>
          <p:spPr bwMode="auto">
            <a:xfrm>
              <a:off x="4967" y="1162"/>
              <a:ext cx="0" cy="3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38308" name="Line 36"/>
            <p:cNvSpPr>
              <a:spLocks noChangeShapeType="1"/>
            </p:cNvSpPr>
            <p:nvPr/>
          </p:nvSpPr>
          <p:spPr bwMode="auto">
            <a:xfrm>
              <a:off x="4558" y="1298"/>
              <a:ext cx="0" cy="24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38309" name="Line 37"/>
            <p:cNvSpPr>
              <a:spLocks noChangeShapeType="1"/>
            </p:cNvSpPr>
            <p:nvPr/>
          </p:nvSpPr>
          <p:spPr bwMode="auto">
            <a:xfrm>
              <a:off x="5375" y="1298"/>
              <a:ext cx="0" cy="24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38310" name="Line 38"/>
            <p:cNvSpPr>
              <a:spLocks noChangeShapeType="1"/>
            </p:cNvSpPr>
            <p:nvPr/>
          </p:nvSpPr>
          <p:spPr bwMode="auto">
            <a:xfrm>
              <a:off x="4558" y="1298"/>
              <a:ext cx="81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38311" name="Group 39"/>
          <p:cNvGrpSpPr>
            <a:grpSpLocks/>
          </p:cNvGrpSpPr>
          <p:nvPr/>
        </p:nvGrpSpPr>
        <p:grpSpPr bwMode="auto">
          <a:xfrm>
            <a:off x="5022850" y="1698625"/>
            <a:ext cx="935038" cy="344488"/>
            <a:chOff x="1020" y="981"/>
            <a:chExt cx="817" cy="384"/>
          </a:xfrm>
        </p:grpSpPr>
        <p:sp>
          <p:nvSpPr>
            <p:cNvPr id="438312" name="Line 40"/>
            <p:cNvSpPr>
              <a:spLocks noChangeShapeType="1"/>
            </p:cNvSpPr>
            <p:nvPr/>
          </p:nvSpPr>
          <p:spPr bwMode="auto">
            <a:xfrm>
              <a:off x="1429" y="981"/>
              <a:ext cx="0" cy="1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38313" name="Line 41"/>
            <p:cNvSpPr>
              <a:spLocks noChangeShapeType="1"/>
            </p:cNvSpPr>
            <p:nvPr/>
          </p:nvSpPr>
          <p:spPr bwMode="auto">
            <a:xfrm>
              <a:off x="1020" y="1117"/>
              <a:ext cx="0" cy="24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38314" name="Line 42"/>
            <p:cNvSpPr>
              <a:spLocks noChangeShapeType="1"/>
            </p:cNvSpPr>
            <p:nvPr/>
          </p:nvSpPr>
          <p:spPr bwMode="auto">
            <a:xfrm>
              <a:off x="1837" y="1117"/>
              <a:ext cx="0" cy="24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38315" name="Line 43"/>
            <p:cNvSpPr>
              <a:spLocks noChangeShapeType="1"/>
            </p:cNvSpPr>
            <p:nvPr/>
          </p:nvSpPr>
          <p:spPr bwMode="auto">
            <a:xfrm>
              <a:off x="1020" y="1117"/>
              <a:ext cx="81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38380" name="Group 108"/>
          <p:cNvGrpSpPr>
            <a:grpSpLocks/>
          </p:cNvGrpSpPr>
          <p:nvPr/>
        </p:nvGrpSpPr>
        <p:grpSpPr bwMode="auto">
          <a:xfrm>
            <a:off x="7451725" y="1681163"/>
            <a:ext cx="827088" cy="3155950"/>
            <a:chOff x="4694" y="1059"/>
            <a:chExt cx="521" cy="1988"/>
          </a:xfrm>
        </p:grpSpPr>
        <p:sp>
          <p:nvSpPr>
            <p:cNvPr id="438327" name="Rectangle 55"/>
            <p:cNvSpPr>
              <a:spLocks noChangeArrowheads="1"/>
            </p:cNvSpPr>
            <p:nvPr/>
          </p:nvSpPr>
          <p:spPr bwMode="auto">
            <a:xfrm>
              <a:off x="4694" y="1762"/>
              <a:ext cx="521" cy="269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Physical</a:t>
              </a:r>
              <a:endParaRPr lang="en-GB" sz="11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28" name="Rectangle 56"/>
            <p:cNvSpPr>
              <a:spLocks noChangeArrowheads="1"/>
            </p:cNvSpPr>
            <p:nvPr/>
          </p:nvSpPr>
          <p:spPr bwMode="auto">
            <a:xfrm>
              <a:off x="4694" y="2101"/>
              <a:ext cx="521" cy="269"/>
            </a:xfrm>
            <a:prstGeom prst="rect">
              <a:avLst/>
            </a:prstGeom>
            <a:solidFill>
              <a:srgbClr val="7030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Sexual</a:t>
              </a:r>
              <a:endParaRPr lang="en-GB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29" name="Rectangle 57"/>
            <p:cNvSpPr>
              <a:spLocks noChangeArrowheads="1"/>
            </p:cNvSpPr>
            <p:nvPr/>
          </p:nvSpPr>
          <p:spPr bwMode="auto">
            <a:xfrm>
              <a:off x="4694" y="2439"/>
              <a:ext cx="521" cy="269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Psychological</a:t>
              </a:r>
            </a:p>
          </p:txBody>
        </p:sp>
        <p:sp>
          <p:nvSpPr>
            <p:cNvPr id="438330" name="Rectangle 58"/>
            <p:cNvSpPr>
              <a:spLocks noChangeArrowheads="1"/>
            </p:cNvSpPr>
            <p:nvPr/>
          </p:nvSpPr>
          <p:spPr bwMode="auto">
            <a:xfrm>
              <a:off x="4694" y="2778"/>
              <a:ext cx="521" cy="269"/>
            </a:xfrm>
            <a:prstGeom prst="rect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Neglect</a:t>
              </a:r>
              <a:endParaRPr lang="en-GB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31" name="Line 59"/>
            <p:cNvSpPr>
              <a:spLocks noChangeShapeType="1"/>
            </p:cNvSpPr>
            <p:nvPr/>
          </p:nvSpPr>
          <p:spPr bwMode="auto">
            <a:xfrm flipH="1">
              <a:off x="4989" y="1059"/>
              <a:ext cx="10" cy="7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 sz="11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grpSp>
        <p:nvGrpSpPr>
          <p:cNvPr id="438379" name="Group 107"/>
          <p:cNvGrpSpPr>
            <a:grpSpLocks/>
          </p:cNvGrpSpPr>
          <p:nvPr/>
        </p:nvGrpSpPr>
        <p:grpSpPr bwMode="auto">
          <a:xfrm>
            <a:off x="6588125" y="1711325"/>
            <a:ext cx="827088" cy="3125788"/>
            <a:chOff x="4150" y="1078"/>
            <a:chExt cx="521" cy="1969"/>
          </a:xfrm>
        </p:grpSpPr>
        <p:sp>
          <p:nvSpPr>
            <p:cNvPr id="438333" name="Rectangle 61"/>
            <p:cNvSpPr>
              <a:spLocks noChangeArrowheads="1"/>
            </p:cNvSpPr>
            <p:nvPr/>
          </p:nvSpPr>
          <p:spPr bwMode="auto">
            <a:xfrm>
              <a:off x="4150" y="1762"/>
              <a:ext cx="521" cy="269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Physical</a:t>
              </a:r>
              <a:endParaRPr lang="en-GB" sz="11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34" name="Rectangle 62"/>
            <p:cNvSpPr>
              <a:spLocks noChangeArrowheads="1"/>
            </p:cNvSpPr>
            <p:nvPr/>
          </p:nvSpPr>
          <p:spPr bwMode="auto">
            <a:xfrm>
              <a:off x="4150" y="2101"/>
              <a:ext cx="521" cy="269"/>
            </a:xfrm>
            <a:prstGeom prst="rect">
              <a:avLst/>
            </a:prstGeom>
            <a:solidFill>
              <a:srgbClr val="7030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Sexual</a:t>
              </a:r>
              <a:endParaRPr lang="en-GB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35" name="Rectangle 63"/>
            <p:cNvSpPr>
              <a:spLocks noChangeArrowheads="1"/>
            </p:cNvSpPr>
            <p:nvPr/>
          </p:nvSpPr>
          <p:spPr bwMode="auto">
            <a:xfrm>
              <a:off x="4150" y="2439"/>
              <a:ext cx="521" cy="269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Psychological</a:t>
              </a:r>
            </a:p>
          </p:txBody>
        </p:sp>
        <p:sp>
          <p:nvSpPr>
            <p:cNvPr id="438336" name="Rectangle 64"/>
            <p:cNvSpPr>
              <a:spLocks noChangeArrowheads="1"/>
            </p:cNvSpPr>
            <p:nvPr/>
          </p:nvSpPr>
          <p:spPr bwMode="auto">
            <a:xfrm>
              <a:off x="4150" y="2778"/>
              <a:ext cx="521" cy="269"/>
            </a:xfrm>
            <a:prstGeom prst="rect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Neglect</a:t>
              </a:r>
              <a:endParaRPr lang="en-GB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37" name="Line 65"/>
            <p:cNvSpPr>
              <a:spLocks noChangeShapeType="1"/>
            </p:cNvSpPr>
            <p:nvPr/>
          </p:nvSpPr>
          <p:spPr bwMode="auto">
            <a:xfrm flipH="1">
              <a:off x="4445" y="1078"/>
              <a:ext cx="0" cy="68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 sz="11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grpSp>
        <p:nvGrpSpPr>
          <p:cNvPr id="438381" name="Group 109"/>
          <p:cNvGrpSpPr>
            <a:grpSpLocks/>
          </p:cNvGrpSpPr>
          <p:nvPr/>
        </p:nvGrpSpPr>
        <p:grpSpPr bwMode="auto">
          <a:xfrm>
            <a:off x="8316913" y="1681163"/>
            <a:ext cx="827087" cy="3155950"/>
            <a:chOff x="5239" y="1059"/>
            <a:chExt cx="521" cy="1988"/>
          </a:xfrm>
        </p:grpSpPr>
        <p:sp>
          <p:nvSpPr>
            <p:cNvPr id="438350" name="Rectangle 78"/>
            <p:cNvSpPr>
              <a:spLocks noChangeArrowheads="1"/>
            </p:cNvSpPr>
            <p:nvPr/>
          </p:nvSpPr>
          <p:spPr bwMode="auto">
            <a:xfrm>
              <a:off x="5239" y="1762"/>
              <a:ext cx="521" cy="269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Physical</a:t>
              </a:r>
              <a:endParaRPr lang="en-GB" sz="11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51" name="Rectangle 79"/>
            <p:cNvSpPr>
              <a:spLocks noChangeArrowheads="1"/>
            </p:cNvSpPr>
            <p:nvPr/>
          </p:nvSpPr>
          <p:spPr bwMode="auto">
            <a:xfrm>
              <a:off x="5239" y="2101"/>
              <a:ext cx="521" cy="269"/>
            </a:xfrm>
            <a:prstGeom prst="rect">
              <a:avLst/>
            </a:prstGeom>
            <a:solidFill>
              <a:srgbClr val="7030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Sexual</a:t>
              </a:r>
              <a:endParaRPr lang="en-GB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52" name="Rectangle 80"/>
            <p:cNvSpPr>
              <a:spLocks noChangeArrowheads="1"/>
            </p:cNvSpPr>
            <p:nvPr/>
          </p:nvSpPr>
          <p:spPr bwMode="auto">
            <a:xfrm>
              <a:off x="5239" y="2439"/>
              <a:ext cx="521" cy="269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Psychological</a:t>
              </a:r>
            </a:p>
          </p:txBody>
        </p:sp>
        <p:sp>
          <p:nvSpPr>
            <p:cNvPr id="438353" name="Rectangle 81"/>
            <p:cNvSpPr>
              <a:spLocks noChangeArrowheads="1"/>
            </p:cNvSpPr>
            <p:nvPr/>
          </p:nvSpPr>
          <p:spPr bwMode="auto">
            <a:xfrm>
              <a:off x="5239" y="2778"/>
              <a:ext cx="521" cy="269"/>
            </a:xfrm>
            <a:prstGeom prst="rect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cs typeface="Times New Roman" panose="02020603050405020304" pitchFamily="18" charset="0"/>
                </a:rPr>
                <a:t>Neglect</a:t>
              </a:r>
              <a:endParaRPr lang="en-GB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8354" name="Line 82"/>
            <p:cNvSpPr>
              <a:spLocks noChangeShapeType="1"/>
            </p:cNvSpPr>
            <p:nvPr/>
          </p:nvSpPr>
          <p:spPr bwMode="auto">
            <a:xfrm flipH="1">
              <a:off x="5534" y="1059"/>
              <a:ext cx="0" cy="7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45791" dir="87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en-US" sz="11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sp>
        <p:nvSpPr>
          <p:cNvPr id="438274" name="Rectangle 2"/>
          <p:cNvSpPr>
            <a:spLocks noChangeArrowheads="1"/>
          </p:cNvSpPr>
          <p:nvPr/>
        </p:nvSpPr>
        <p:spPr bwMode="auto">
          <a:xfrm>
            <a:off x="3708400" y="0"/>
            <a:ext cx="1179513" cy="269875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CCCCFF">
                  <a:gamma/>
                  <a:shade val="7451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45791" dir="877859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rPr>
              <a:t>Violence</a:t>
            </a:r>
          </a:p>
        </p:txBody>
      </p:sp>
      <p:sp>
        <p:nvSpPr>
          <p:cNvPr id="438384" name="AutoShape 112"/>
          <p:cNvSpPr>
            <a:spLocks noChangeArrowheads="1"/>
          </p:cNvSpPr>
          <p:nvPr/>
        </p:nvSpPr>
        <p:spPr bwMode="auto">
          <a:xfrm>
            <a:off x="1857375" y="1966913"/>
            <a:ext cx="915988" cy="2987675"/>
          </a:xfrm>
          <a:prstGeom prst="flowChartAlternateProcess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38387" name="Rectangle 115"/>
          <p:cNvSpPr>
            <a:spLocks noChangeArrowheads="1"/>
          </p:cNvSpPr>
          <p:nvPr/>
        </p:nvSpPr>
        <p:spPr bwMode="auto">
          <a:xfrm>
            <a:off x="5002380" y="5867129"/>
            <a:ext cx="4572000" cy="369332"/>
          </a:xfrm>
          <a:prstGeom prst="rect">
            <a:avLst/>
          </a:prstGeom>
          <a:noFill/>
          <a:ln>
            <a:noFill/>
          </a:ln>
          <a:effectLst>
            <a:outerShdw dist="127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b="1" dirty="0"/>
          </a:p>
        </p:txBody>
      </p:sp>
      <p:sp>
        <p:nvSpPr>
          <p:cNvPr id="438388" name="Rectangle 116"/>
          <p:cNvSpPr>
            <a:spLocks noChangeArrowheads="1"/>
          </p:cNvSpPr>
          <p:nvPr/>
        </p:nvSpPr>
        <p:spPr bwMode="auto">
          <a:xfrm>
            <a:off x="268288" y="5080000"/>
            <a:ext cx="2116477" cy="400110"/>
          </a:xfrm>
          <a:prstGeom prst="rect">
            <a:avLst/>
          </a:prstGeom>
          <a:noFill/>
          <a:ln>
            <a:noFill/>
          </a:ln>
          <a:effectLst>
            <a:outerShdw dist="17961" sx="1000" sy="1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Family Violence</a:t>
            </a:r>
          </a:p>
        </p:txBody>
      </p:sp>
      <p:sp>
        <p:nvSpPr>
          <p:cNvPr id="438389" name="AutoShape 117"/>
          <p:cNvSpPr>
            <a:spLocks noChangeArrowheads="1"/>
          </p:cNvSpPr>
          <p:nvPr/>
        </p:nvSpPr>
        <p:spPr bwMode="auto">
          <a:xfrm>
            <a:off x="1830388" y="1203325"/>
            <a:ext cx="2759075" cy="3719513"/>
          </a:xfrm>
          <a:prstGeom prst="flowChartAlternateProcess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38390" name="Rectangle 118"/>
          <p:cNvSpPr>
            <a:spLocks noChangeArrowheads="1"/>
          </p:cNvSpPr>
          <p:nvPr/>
        </p:nvSpPr>
        <p:spPr bwMode="auto">
          <a:xfrm>
            <a:off x="4700588" y="5227638"/>
            <a:ext cx="2203039" cy="400110"/>
          </a:xfrm>
          <a:prstGeom prst="rect">
            <a:avLst/>
          </a:prstGeom>
          <a:noFill/>
          <a:ln>
            <a:noFill/>
          </a:ln>
          <a:effectLst>
            <a:outerShdw dist="17961" sx="1000" sy="1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Sexual  Violence</a:t>
            </a:r>
          </a:p>
        </p:txBody>
      </p:sp>
      <p:sp>
        <p:nvSpPr>
          <p:cNvPr id="438391" name="AutoShape 119"/>
          <p:cNvSpPr>
            <a:spLocks noChangeArrowheads="1"/>
          </p:cNvSpPr>
          <p:nvPr/>
        </p:nvSpPr>
        <p:spPr bwMode="auto">
          <a:xfrm>
            <a:off x="1538288" y="3255963"/>
            <a:ext cx="7605712" cy="565150"/>
          </a:xfrm>
          <a:prstGeom prst="flowChartAlternateProcess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14" name="Rectangle 116"/>
          <p:cNvSpPr>
            <a:spLocks noChangeArrowheads="1"/>
          </p:cNvSpPr>
          <p:nvPr/>
        </p:nvSpPr>
        <p:spPr bwMode="auto">
          <a:xfrm>
            <a:off x="260104" y="6176387"/>
            <a:ext cx="2634054" cy="400110"/>
          </a:xfrm>
          <a:prstGeom prst="rect">
            <a:avLst/>
          </a:prstGeom>
          <a:noFill/>
          <a:ln>
            <a:noFill/>
          </a:ln>
          <a:effectLst>
            <a:outerShdw dist="17961" sx="1000" sy="1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Abuse of the elderly</a:t>
            </a:r>
          </a:p>
        </p:txBody>
      </p:sp>
      <p:sp>
        <p:nvSpPr>
          <p:cNvPr id="115" name="Rectangle 116"/>
          <p:cNvSpPr>
            <a:spLocks noChangeArrowheads="1"/>
          </p:cNvSpPr>
          <p:nvPr/>
        </p:nvSpPr>
        <p:spPr bwMode="auto">
          <a:xfrm>
            <a:off x="260104" y="5455314"/>
            <a:ext cx="1779654" cy="400110"/>
          </a:xfrm>
          <a:prstGeom prst="rect">
            <a:avLst/>
          </a:prstGeom>
          <a:noFill/>
          <a:ln>
            <a:noFill/>
          </a:ln>
          <a:effectLst>
            <a:outerShdw dist="17961" sx="1000" sy="1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Child abuse, </a:t>
            </a:r>
          </a:p>
        </p:txBody>
      </p:sp>
      <p:sp>
        <p:nvSpPr>
          <p:cNvPr id="116" name="Rectangle 116"/>
          <p:cNvSpPr>
            <a:spLocks noChangeArrowheads="1"/>
          </p:cNvSpPr>
          <p:nvPr/>
        </p:nvSpPr>
        <p:spPr bwMode="auto">
          <a:xfrm>
            <a:off x="268288" y="5801073"/>
            <a:ext cx="3980770" cy="400110"/>
          </a:xfrm>
          <a:prstGeom prst="rect">
            <a:avLst/>
          </a:prstGeom>
          <a:noFill/>
          <a:ln>
            <a:noFill/>
          </a:ln>
          <a:effectLst>
            <a:outerShdw dist="17961" sx="1000" sy="1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Violence by an intimate partner</a:t>
            </a:r>
          </a:p>
        </p:txBody>
      </p:sp>
    </p:spTree>
    <p:extLst>
      <p:ext uri="{BB962C8B-B14F-4D97-AF65-F5344CB8AC3E}">
        <p14:creationId xmlns:p14="http://schemas.microsoft.com/office/powerpoint/2010/main" val="178551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8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8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38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8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8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8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8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38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8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38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38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38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38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38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8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38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38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38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38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38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38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38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38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38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38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38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3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38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38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3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38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38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38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38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38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38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38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38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38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38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38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3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38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38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38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38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38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38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38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38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38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38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38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3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38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38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38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38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38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38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38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38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38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38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38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438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438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438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438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438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438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438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438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438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438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438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438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438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38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438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38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438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438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438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438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438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438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438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438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43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9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438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438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43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438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438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43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438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4383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43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1000"/>
                            </p:stCondLst>
                            <p:childTnLst>
                              <p:par>
                                <p:cTn id="21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7 L 0.09323 3.7037E-7 " pathEditMode="relative" rAng="0" ptsTypes="AA">
                                      <p:cBhvr>
                                        <p:cTn id="216" dur="2000" fill="hold"/>
                                        <p:tgtEl>
                                          <p:spTgt spid="4383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3000"/>
                            </p:stCondLst>
                            <p:childTnLst>
                              <p:par>
                                <p:cTn id="2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24" presetID="63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323 3.7037E-7 L 0.1882 0.00023 " pathEditMode="relative" rAng="0" ptsTypes="AA">
                                      <p:cBhvr>
                                        <p:cTn id="225" dur="2000" fill="hold"/>
                                        <p:tgtEl>
                                          <p:spTgt spid="4383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4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5500"/>
                            </p:stCondLst>
                            <p:childTnLst>
                              <p:par>
                                <p:cTn id="2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3" presetID="7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438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438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xit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2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53" presetClass="entr" presetSubtype="0" fill="hold" grpId="2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438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438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438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 nodeType="clickPar">
                      <p:stCondLst>
                        <p:cond delay="indefinite"/>
                      </p:stCondLst>
                      <p:childTnLst>
                        <p:par>
                          <p:cTn id="2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438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438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6" dur="500"/>
                                        <p:tgtEl>
                                          <p:spTgt spid="43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438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438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43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7" dur="500" fill="hold"/>
                                        <p:tgtEl>
                                          <p:spTgt spid="438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438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9" dur="500"/>
                                        <p:tgtEl>
                                          <p:spTgt spid="43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438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438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438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8275" grpId="0" animBg="1"/>
      <p:bldP spid="438276" grpId="0" animBg="1"/>
      <p:bldP spid="438277" grpId="0" animBg="1"/>
      <p:bldP spid="438278" grpId="0" animBg="1"/>
      <p:bldP spid="438279" grpId="0" animBg="1"/>
      <p:bldP spid="438280" grpId="0" animBg="1"/>
      <p:bldP spid="438281" grpId="0" animBg="1"/>
      <p:bldP spid="438282" grpId="0" animBg="1"/>
      <p:bldP spid="438283" grpId="0" animBg="1"/>
      <p:bldP spid="438284" grpId="0" animBg="1"/>
      <p:bldP spid="438285" grpId="0" animBg="1"/>
      <p:bldP spid="438286" grpId="0" animBg="1"/>
      <p:bldP spid="438287" grpId="0" animBg="1"/>
      <p:bldP spid="438288" grpId="0" animBg="1"/>
      <p:bldP spid="438289" grpId="0" animBg="1"/>
      <p:bldP spid="438274" grpId="0" animBg="1"/>
      <p:bldP spid="438384" grpId="0" animBg="1"/>
      <p:bldP spid="438384" grpId="1" animBg="1"/>
      <p:bldP spid="438384" grpId="2" animBg="1"/>
      <p:bldP spid="438384" grpId="3" animBg="1"/>
      <p:bldP spid="438387" grpId="0" build="p"/>
      <p:bldP spid="438387" grpId="1" build="p"/>
      <p:bldP spid="438387" grpId="2" build="p"/>
      <p:bldP spid="438388" grpId="0"/>
      <p:bldP spid="438389" grpId="0" animBg="1"/>
      <p:bldP spid="438390" grpId="0"/>
      <p:bldP spid="438391" grpId="0" animBg="1"/>
      <p:bldP spid="114" grpId="0"/>
      <p:bldP spid="115" grpId="0"/>
      <p:bldP spid="1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08038" y="1280160"/>
            <a:ext cx="752792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 rt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en-US" sz="2000" dirty="0">
                <a:solidFill>
                  <a:srgbClr val="FFC000"/>
                </a:solidFill>
              </a:rPr>
              <a:t>Psychological violence: </a:t>
            </a:r>
            <a:r>
              <a:rPr lang="en-US" sz="2000" dirty="0"/>
              <a:t>Any form of insults (name-calling, ignoring, isolation, rejection, threats, emotional indifference and marginalization) that can be harmful to a child’s psychological development and well-being. </a:t>
            </a:r>
            <a:r>
              <a:rPr lang="en-US" sz="1100" dirty="0"/>
              <a:t>*Standard definitions are lacking.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90575" y="221738"/>
            <a:ext cx="7562850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Definition of Violence Against Children 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UNSVAC </a:t>
            </a:r>
            <a:r>
              <a:rPr lang="en-US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2006</a:t>
            </a:r>
            <a:endParaRPr lang="en-US" sz="105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C00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4" name="Rectangle 80"/>
          <p:cNvSpPr>
            <a:spLocks noChangeArrowheads="1"/>
          </p:cNvSpPr>
          <p:nvPr/>
        </p:nvSpPr>
        <p:spPr bwMode="auto">
          <a:xfrm>
            <a:off x="8507288" y="408636"/>
            <a:ext cx="457200" cy="4572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GB" sz="11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135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3568" y="1628800"/>
            <a:ext cx="752792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 rt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en-US" sz="2000" dirty="0">
                <a:solidFill>
                  <a:srgbClr val="FFC000"/>
                </a:solidFill>
              </a:rPr>
              <a:t>Neglect:</a:t>
            </a:r>
            <a:r>
              <a:rPr lang="en-US" sz="2000" dirty="0"/>
              <a:t> The failure of parents or carers to meet a child’s physical and emotional needs when they have the means, knowledge and access to services to do so; </a:t>
            </a:r>
          </a:p>
          <a:p>
            <a:pPr algn="l" rt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en-US" sz="2000" dirty="0"/>
              <a:t>or failure to protect her or him from exposure to danger.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90575" y="221738"/>
            <a:ext cx="7562850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Definition of Violence Against Children 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UNSVAC </a:t>
            </a:r>
            <a:r>
              <a:rPr lang="en-US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2006</a:t>
            </a:r>
            <a:endParaRPr lang="en-US" sz="105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C00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4" name="Rectangle 81"/>
          <p:cNvSpPr>
            <a:spLocks noChangeArrowheads="1"/>
          </p:cNvSpPr>
          <p:nvPr/>
        </p:nvSpPr>
        <p:spPr bwMode="auto">
          <a:xfrm>
            <a:off x="8507288" y="408636"/>
            <a:ext cx="457200" cy="457200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GB" sz="11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602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08038" y="1371600"/>
            <a:ext cx="752792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 rt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en-US" sz="2000" dirty="0">
                <a:solidFill>
                  <a:srgbClr val="FFC000"/>
                </a:solidFill>
              </a:rPr>
              <a:t>Physical violence: </a:t>
            </a:r>
            <a:r>
              <a:rPr lang="en-US" sz="2000" dirty="0"/>
              <a:t>Physical violence is the intentional use of physical force against a child that either results in or has a high likelihood of resulting in harm to the child’s health, survival, development or dignity.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90575" y="221738"/>
            <a:ext cx="7562850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Definition of Violence Against Children 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UNSVAC </a:t>
            </a:r>
            <a:r>
              <a:rPr lang="en-US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2006</a:t>
            </a:r>
            <a:endParaRPr lang="en-US" sz="105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C00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9" name="Rectangle 78"/>
          <p:cNvSpPr>
            <a:spLocks noChangeArrowheads="1"/>
          </p:cNvSpPr>
          <p:nvPr/>
        </p:nvSpPr>
        <p:spPr bwMode="auto">
          <a:xfrm>
            <a:off x="8507288" y="408636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GB" sz="11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572372"/>
      </p:ext>
    </p:extLst>
  </p:cSld>
  <p:clrMapOvr>
    <a:masterClrMapping/>
  </p:clrMapOvr>
</p:sld>
</file>

<file path=ppt/theme/theme1.xml><?xml version="1.0" encoding="utf-8"?>
<a:theme xmlns:a="http://schemas.openxmlformats.org/drawingml/2006/main" name="2_Shimmer">
  <a:themeElements>
    <a:clrScheme name="2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2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3975" cap="flat" cmpd="sng" algn="ctr">
          <a:solidFill>
            <a:srgbClr val="FF99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3975" cap="flat" cmpd="sng" algn="ctr">
          <a:solidFill>
            <a:srgbClr val="FF99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2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1895</TotalTime>
  <Words>1292</Words>
  <Application>Microsoft Office PowerPoint</Application>
  <PresentationFormat>On-screen Show (4:3)</PresentationFormat>
  <Paragraphs>224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Arial Narrow</vt:lpstr>
      <vt:lpstr>Calibri</vt:lpstr>
      <vt:lpstr>Courier New</vt:lpstr>
      <vt:lpstr>Tahoma</vt:lpstr>
      <vt:lpstr>Times New Roman</vt:lpstr>
      <vt:lpstr>Wingdings</vt:lpstr>
      <vt:lpstr>2_Shimmer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Hani Jahshan</dc:creator>
  <cp:lastModifiedBy>Hani Jahshan</cp:lastModifiedBy>
  <cp:revision>227</cp:revision>
  <dcterms:created xsi:type="dcterms:W3CDTF">2009-09-08T16:33:20Z</dcterms:created>
  <dcterms:modified xsi:type="dcterms:W3CDTF">2018-01-07T22:20:06Z</dcterms:modified>
</cp:coreProperties>
</file>